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55" r:id="rId3"/>
    <p:sldId id="343" r:id="rId4"/>
    <p:sldId id="326" r:id="rId5"/>
    <p:sldId id="345" r:id="rId6"/>
    <p:sldId id="325" r:id="rId7"/>
    <p:sldId id="347" r:id="rId8"/>
    <p:sldId id="349" r:id="rId9"/>
    <p:sldId id="35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262626"/>
    <a:srgbClr val="E6E6E6"/>
    <a:srgbClr val="A2FCCB"/>
    <a:srgbClr val="FFFF00"/>
    <a:srgbClr val="FF3300"/>
    <a:srgbClr val="3333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62" autoAdjust="0"/>
    <p:restoredTop sz="94614" autoAdjust="0"/>
  </p:normalViewPr>
  <p:slideViewPr>
    <p:cSldViewPr>
      <p:cViewPr varScale="1">
        <p:scale>
          <a:sx n="100" d="100"/>
          <a:sy n="100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82358-7F86-4EE8-ABD1-6D2901697F70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D1921-EFAF-4F2F-B00C-04BBEE7FAE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D1921-EFAF-4F2F-B00C-04BBEE7FAE5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48BFB-E6FB-4D7A-92DF-0FFA9B7731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BDB43-3BF2-4A09-99D8-BDB4D139D9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4B372-1255-4518-963D-100460E8DC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57B84-E7C6-4A9A-A820-4B40E6A874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79F10-3D5E-4A3A-B42A-4C3157C9AE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C8371-06EF-47CF-8E01-5783DB30DD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1F547-33EF-4B65-ADA3-2C0F27151D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8AE50-516B-48B7-978D-7A7518004D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B0AE3-8942-4324-9F72-CC7FE278BB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C0775-AA1A-4CB1-9379-40D174CF7E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565F2-9614-4DFD-A012-23DFAE760F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6E83DA-2D36-461F-AFA5-D839B40F4E4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учной ввод 10"/>
          <p:cNvSpPr>
            <a:spLocks noChangeArrowheads="1"/>
          </p:cNvSpPr>
          <p:nvPr/>
        </p:nvSpPr>
        <p:spPr bwMode="auto">
          <a:xfrm>
            <a:off x="0" y="260350"/>
            <a:ext cx="9144000" cy="839788"/>
          </a:xfrm>
          <a:prstGeom prst="flowChartManualInput">
            <a:avLst/>
          </a:prstGeom>
          <a:solidFill>
            <a:srgbClr val="008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17" name="Блок-схема: ручной ввод 16"/>
          <p:cNvSpPr>
            <a:spLocks noChangeArrowheads="1"/>
          </p:cNvSpPr>
          <p:nvPr/>
        </p:nvSpPr>
        <p:spPr bwMode="auto">
          <a:xfrm>
            <a:off x="0" y="500043"/>
            <a:ext cx="7668344" cy="1071570"/>
          </a:xfrm>
          <a:prstGeom prst="flowChartManualInput">
            <a:avLst/>
          </a:prstGeom>
          <a:solidFill>
            <a:srgbClr val="D9D9D9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ru-RU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Управление народного образования администрации города Мичуринска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Тамбовской области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МБУ «Учебно-методический и информационный центр»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2" name="Блок-схема: ручной ввод 10"/>
          <p:cNvSpPr>
            <a:spLocks noChangeArrowheads="1"/>
          </p:cNvSpPr>
          <p:nvPr/>
        </p:nvSpPr>
        <p:spPr bwMode="auto">
          <a:xfrm flipH="1">
            <a:off x="0" y="6021388"/>
            <a:ext cx="9144000" cy="647700"/>
          </a:xfrm>
          <a:prstGeom prst="flowChartManualInput">
            <a:avLst/>
          </a:prstGeom>
          <a:solidFill>
            <a:srgbClr val="008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9" name="Прямоугольник с одним вырезанным углом 7"/>
          <p:cNvSpPr>
            <a:spLocks noChangeArrowheads="1"/>
          </p:cNvSpPr>
          <p:nvPr/>
        </p:nvSpPr>
        <p:spPr bwMode="auto">
          <a:xfrm>
            <a:off x="0" y="1928802"/>
            <a:ext cx="9144000" cy="3528392"/>
          </a:xfrm>
          <a:custGeom>
            <a:avLst/>
            <a:gdLst>
              <a:gd name="T0" fmla="*/ 8143875 w 8143875"/>
              <a:gd name="T1" fmla="*/ 2928938 h 5857875"/>
              <a:gd name="T2" fmla="*/ 4071938 w 8143875"/>
              <a:gd name="T3" fmla="*/ 5857875 h 5857875"/>
              <a:gd name="T4" fmla="*/ 0 w 8143875"/>
              <a:gd name="T5" fmla="*/ 2928938 h 5857875"/>
              <a:gd name="T6" fmla="*/ 4071938 w 8143875"/>
              <a:gd name="T7" fmla="*/ 0 h 5857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143875"/>
              <a:gd name="T13" fmla="*/ 0 h 5857875"/>
              <a:gd name="T14" fmla="*/ 8143871 w 8143875"/>
              <a:gd name="T15" fmla="*/ 5857875 h 5857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43875" h="5857875">
                <a:moveTo>
                  <a:pt x="0" y="0"/>
                </a:moveTo>
                <a:lnTo>
                  <a:pt x="8143875" y="0"/>
                </a:lnTo>
                <a:lnTo>
                  <a:pt x="8143875" y="5857875"/>
                </a:lnTo>
                <a:lnTo>
                  <a:pt x="0" y="585787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42908" y="4071942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32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99592" y="764704"/>
            <a:ext cx="604867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13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00042"/>
            <a:ext cx="1143008" cy="111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000500" y="2071678"/>
            <a:ext cx="51435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«В России не может быть никакой другой объединяющей идеи, кроме патриотизма»</a:t>
            </a:r>
          </a:p>
          <a:p>
            <a:pPr algn="ctr">
              <a:defRPr/>
            </a:pPr>
            <a:r>
              <a:rPr lang="ru-RU" b="1" i="1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             В.В. Путин</a:t>
            </a:r>
          </a:p>
        </p:txBody>
      </p:sp>
      <p:sp>
        <p:nvSpPr>
          <p:cNvPr id="20" name="Блок-схема: ручной ввод 10"/>
          <p:cNvSpPr>
            <a:spLocks noChangeArrowheads="1"/>
          </p:cNvSpPr>
          <p:nvPr/>
        </p:nvSpPr>
        <p:spPr bwMode="auto">
          <a:xfrm flipH="1">
            <a:off x="0" y="2928934"/>
            <a:ext cx="9144000" cy="2286016"/>
          </a:xfrm>
          <a:prstGeom prst="flowChartManualInput">
            <a:avLst/>
          </a:prstGeom>
          <a:solidFill>
            <a:srgbClr val="008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indent="457200" algn="ctr" eaLnBrk="0" hangingPunct="0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ПРОЕКТ</a:t>
            </a:r>
          </a:p>
          <a:p>
            <a:pPr indent="457200" algn="ctr"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«Развитие детских общественных организаций </a:t>
            </a:r>
          </a:p>
          <a:p>
            <a:pPr indent="457200" algn="ctr" eaLnBrk="0" hangingPunct="0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в городе Мичуринске»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PRO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движение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Kozuka Mincho Pr6N L" pitchFamily="18" charset="-128"/>
                <a:cs typeface="Times New Roman" pitchFamily="18" charset="0"/>
              </a:rPr>
              <a:t>  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Kozuka Mincho Pr6N L" pitchFamily="18" charset="-128"/>
              <a:cs typeface="Times New Roman" pitchFamily="18" charset="0"/>
            </a:endParaRPr>
          </a:p>
        </p:txBody>
      </p:sp>
      <p:sp>
        <p:nvSpPr>
          <p:cNvPr id="18" name="Блок-схема: ручной ввод 17"/>
          <p:cNvSpPr/>
          <p:nvPr/>
        </p:nvSpPr>
        <p:spPr>
          <a:xfrm>
            <a:off x="0" y="4786322"/>
            <a:ext cx="9144000" cy="1643074"/>
          </a:xfrm>
          <a:prstGeom prst="flowChartManualInpu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spc="50" dirty="0">
                <a:ln w="1143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Александр Владимирович Климкин,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начальник  управления народного образования администрации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города Мичуринска Тамбовской области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spc="50" dirty="0">
                <a:ln w="1143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Оксана Александровна </a:t>
            </a:r>
            <a:r>
              <a:rPr lang="ru-RU" sz="1400" b="1" i="1" spc="50" dirty="0" err="1">
                <a:ln w="1143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Мантрова</a:t>
            </a:r>
            <a:r>
              <a:rPr lang="ru-RU" sz="1400" b="1" i="1" spc="50" dirty="0">
                <a:ln w="1143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,</a:t>
            </a:r>
            <a:r>
              <a:rPr lang="ru-RU" sz="1400" b="1" i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педагог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дополнительного образования МБОУ ДО «Центр детского творчества»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" grpId="0" animBg="1"/>
      <p:bldP spid="10" grpId="0"/>
      <p:bldP spid="16" grpId="0"/>
      <p:bldP spid="20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ручной ввод 10"/>
          <p:cNvSpPr>
            <a:spLocks noChangeArrowheads="1"/>
          </p:cNvSpPr>
          <p:nvPr/>
        </p:nvSpPr>
        <p:spPr bwMode="auto">
          <a:xfrm flipH="1">
            <a:off x="0" y="188912"/>
            <a:ext cx="9144000" cy="1311262"/>
          </a:xfrm>
          <a:prstGeom prst="flowChartManualInput">
            <a:avLst/>
          </a:prstGeom>
          <a:solidFill>
            <a:srgbClr val="008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indent="457200" eaLnBrk="0" hangingPunct="0">
              <a:defRPr/>
            </a:pPr>
            <a:endParaRPr lang="ru-RU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Script" pitchFamily="34" charset="0"/>
            </a:endParaRPr>
          </a:p>
        </p:txBody>
      </p:sp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357166"/>
            <a:ext cx="1143008" cy="111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орле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8901">
            <a:off x="270871" y="1560810"/>
            <a:ext cx="3323166" cy="221457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Блок-схема: ручной ввод 5"/>
          <p:cNvSpPr/>
          <p:nvPr/>
        </p:nvSpPr>
        <p:spPr>
          <a:xfrm rot="21251169">
            <a:off x="-199556" y="3345679"/>
            <a:ext cx="9678463" cy="783503"/>
          </a:xfrm>
          <a:prstGeom prst="flowChartManualInp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spcBef>
                <a:spcPts val="0"/>
              </a:spcBef>
            </a:pPr>
            <a:r>
              <a:rPr lang="ru-RU" sz="2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Детское общественное движение</a:t>
            </a:r>
            <a:endParaRPr lang="ru-RU" sz="36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Script" pitchFamily="34" charset="0"/>
            </a:endParaRPr>
          </a:p>
        </p:txBody>
      </p:sp>
      <p:pic>
        <p:nvPicPr>
          <p:cNvPr id="10" name="Рисунок 9" descr="орленок2.jpg"/>
          <p:cNvPicPr>
            <a:picLocks noChangeAspect="1"/>
          </p:cNvPicPr>
          <p:nvPr/>
        </p:nvPicPr>
        <p:blipFill>
          <a:blip r:embed="rId4" cstate="print"/>
          <a:srcRect l="8696" r="6521"/>
          <a:stretch>
            <a:fillRect/>
          </a:stretch>
        </p:blipFill>
        <p:spPr>
          <a:xfrm>
            <a:off x="6000760" y="4357694"/>
            <a:ext cx="2786082" cy="218988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2" name="Рисунок 11" descr="ассамблея.jpg"/>
          <p:cNvPicPr>
            <a:picLocks noChangeAspect="1"/>
          </p:cNvPicPr>
          <p:nvPr/>
        </p:nvPicPr>
        <p:blipFill>
          <a:blip r:embed="rId5" cstate="print"/>
          <a:srcRect t="11116" r="12963"/>
          <a:stretch>
            <a:fillRect/>
          </a:stretch>
        </p:blipFill>
        <p:spPr>
          <a:xfrm>
            <a:off x="3786182" y="857232"/>
            <a:ext cx="3357586" cy="228501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3" name="Рисунок 12" descr="9zLbS4hp86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2000240"/>
            <a:ext cx="1571569" cy="164307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4" name="Рисунок 13" descr="mKlv2BOTQ-Q.jpg"/>
          <p:cNvPicPr>
            <a:picLocks noChangeAspect="1"/>
          </p:cNvPicPr>
          <p:nvPr/>
        </p:nvPicPr>
        <p:blipFill>
          <a:blip r:embed="rId7"/>
          <a:srcRect b="11395"/>
          <a:stretch>
            <a:fillRect/>
          </a:stretch>
        </p:blipFill>
        <p:spPr>
          <a:xfrm>
            <a:off x="214282" y="4429132"/>
            <a:ext cx="5572100" cy="222171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5" name="Блок-схема: ручной ввод 14"/>
          <p:cNvSpPr>
            <a:spLocks noChangeArrowheads="1"/>
          </p:cNvSpPr>
          <p:nvPr/>
        </p:nvSpPr>
        <p:spPr bwMode="auto">
          <a:xfrm>
            <a:off x="0" y="142852"/>
            <a:ext cx="3143240" cy="1500174"/>
          </a:xfrm>
          <a:prstGeom prst="flowChartManualInput">
            <a:avLst/>
          </a:prstGeom>
          <a:solidFill>
            <a:srgbClr val="D9D9D9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indent="457200" algn="ctr" eaLnBrk="0" hangingPunct="0">
              <a:defRPr/>
            </a:pPr>
            <a:r>
              <a:rPr lang="ru-RU" sz="1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ПРОЕКТ</a:t>
            </a:r>
          </a:p>
          <a:p>
            <a:pPr indent="457200" algn="ctr" eaLnBrk="0" hangingPunct="0"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Mincho Pr6N L" pitchFamily="18" charset="-128"/>
                <a:cs typeface="Times New Roman" pitchFamily="18" charset="0"/>
              </a:rPr>
              <a:t>«Развитие детских общественных организаций </a:t>
            </a:r>
          </a:p>
          <a:p>
            <a:pPr indent="457200" algn="ctr" eaLnBrk="0" hangingPunct="0"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Mincho Pr6N L" pitchFamily="18" charset="-128"/>
                <a:cs typeface="Times New Roman" pitchFamily="18" charset="0"/>
              </a:rPr>
              <a:t>в городе Мичуринске»  </a:t>
            </a:r>
          </a:p>
          <a:p>
            <a:pPr indent="457200" algn="ctr" eaLnBrk="0" hangingPunct="0">
              <a:defRPr/>
            </a:pPr>
            <a:r>
              <a:rPr lang="en-US" sz="1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Mincho Pr6N L" pitchFamily="18" charset="-128"/>
                <a:cs typeface="Times New Roman" pitchFamily="18" charset="0"/>
              </a:rPr>
              <a:t>PRO</a:t>
            </a:r>
            <a:r>
              <a:rPr lang="ru-RU" sz="1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Mincho Pr6N L" pitchFamily="18" charset="-128"/>
                <a:cs typeface="Times New Roman" pitchFamily="18" charset="0"/>
              </a:rPr>
              <a:t>движение </a:t>
            </a:r>
            <a:endParaRPr lang="ru-RU" sz="14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Блок-схема: ручной ввод 3"/>
          <p:cNvSpPr>
            <a:spLocks noChangeArrowheads="1"/>
          </p:cNvSpPr>
          <p:nvPr/>
        </p:nvSpPr>
        <p:spPr bwMode="auto">
          <a:xfrm>
            <a:off x="0" y="-214338"/>
            <a:ext cx="9144000" cy="839788"/>
          </a:xfrm>
          <a:prstGeom prst="flowChartManualInput">
            <a:avLst/>
          </a:prstGeom>
          <a:solidFill>
            <a:srgbClr val="008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6" name="Блок-схема: ручной ввод 5"/>
          <p:cNvSpPr>
            <a:spLocks noChangeArrowheads="1"/>
          </p:cNvSpPr>
          <p:nvPr/>
        </p:nvSpPr>
        <p:spPr bwMode="auto">
          <a:xfrm>
            <a:off x="0" y="0"/>
            <a:ext cx="4286248" cy="1500174"/>
          </a:xfrm>
          <a:prstGeom prst="flowChartManualInput">
            <a:avLst/>
          </a:prstGeom>
          <a:solidFill>
            <a:srgbClr val="D9D9D9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indent="457200" algn="ctr" eaLnBrk="0" hangingPunct="0">
              <a:defRPr/>
            </a:pPr>
            <a:r>
              <a:rPr lang="ru-RU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ПРОЕКТ</a:t>
            </a:r>
          </a:p>
          <a:p>
            <a:pPr indent="457200" algn="ctr" eaLnBrk="0" hangingPunct="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«Развитие детских общественных организаций  в городе Мичуринске»  </a:t>
            </a:r>
          </a:p>
          <a:p>
            <a:pPr indent="457200" algn="ctr" eaLnBrk="0" hangingPunct="0">
              <a:defRPr/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Mincho Pr6N L" pitchFamily="18" charset="-128"/>
                <a:cs typeface="Times New Roman" pitchFamily="18" charset="0"/>
              </a:rPr>
              <a:t>PRO</a:t>
            </a:r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Mincho Pr6N L" pitchFamily="18" charset="-128"/>
                <a:cs typeface="Times New Roman" pitchFamily="18" charset="0"/>
              </a:rPr>
              <a:t>движение </a:t>
            </a:r>
            <a:endParaRPr lang="ru-RU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с одним вырезанным углом 7"/>
          <p:cNvSpPr>
            <a:spLocks noChangeArrowheads="1"/>
          </p:cNvSpPr>
          <p:nvPr/>
        </p:nvSpPr>
        <p:spPr bwMode="auto">
          <a:xfrm>
            <a:off x="-142908" y="1608725"/>
            <a:ext cx="9429816" cy="5249275"/>
          </a:xfrm>
          <a:custGeom>
            <a:avLst/>
            <a:gdLst>
              <a:gd name="T0" fmla="*/ 8143875 w 8143875"/>
              <a:gd name="T1" fmla="*/ 2928938 h 5857875"/>
              <a:gd name="T2" fmla="*/ 4071938 w 8143875"/>
              <a:gd name="T3" fmla="*/ 5857875 h 5857875"/>
              <a:gd name="T4" fmla="*/ 0 w 8143875"/>
              <a:gd name="T5" fmla="*/ 2928938 h 5857875"/>
              <a:gd name="T6" fmla="*/ 4071938 w 8143875"/>
              <a:gd name="T7" fmla="*/ 0 h 5857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143875"/>
              <a:gd name="T13" fmla="*/ 0 h 5857875"/>
              <a:gd name="T14" fmla="*/ 8143871 w 8143875"/>
              <a:gd name="T15" fmla="*/ 5857875 h 5857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43875" h="5857875">
                <a:moveTo>
                  <a:pt x="0" y="0"/>
                </a:moveTo>
                <a:lnTo>
                  <a:pt x="8143875" y="0"/>
                </a:lnTo>
                <a:lnTo>
                  <a:pt x="8143875" y="5857875"/>
                </a:lnTo>
                <a:lnTo>
                  <a:pt x="0" y="585787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0"/>
            <a:ext cx="1143008" cy="111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Блок-схема: ручной ввод 18"/>
          <p:cNvSpPr>
            <a:spLocks noChangeArrowheads="1"/>
          </p:cNvSpPr>
          <p:nvPr/>
        </p:nvSpPr>
        <p:spPr bwMode="auto">
          <a:xfrm flipH="1">
            <a:off x="2000232" y="5440099"/>
            <a:ext cx="7143768" cy="653198"/>
          </a:xfrm>
          <a:prstGeom prst="flowChartManualInput">
            <a:avLst/>
          </a:prstGeom>
          <a:solidFill>
            <a:srgbClr val="008000"/>
          </a:solidFill>
          <a:ln w="25400" algn="ctr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ru-RU" sz="1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 algn="ctr"/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обучающиеся , педагоги и родители, детские общественные организации</a:t>
            </a:r>
          </a:p>
        </p:txBody>
      </p:sp>
      <p:sp>
        <p:nvSpPr>
          <p:cNvPr id="20" name="Блок-схема: ручной ввод 19"/>
          <p:cNvSpPr>
            <a:spLocks noChangeArrowheads="1"/>
          </p:cNvSpPr>
          <p:nvPr/>
        </p:nvSpPr>
        <p:spPr bwMode="auto">
          <a:xfrm flipH="1">
            <a:off x="2000232" y="6151277"/>
            <a:ext cx="7143768" cy="590091"/>
          </a:xfrm>
          <a:prstGeom prst="flowChartManualInput">
            <a:avLst/>
          </a:prstGeom>
          <a:solidFill>
            <a:srgbClr val="008000"/>
          </a:solidFill>
          <a:ln w="25400" algn="ctr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ru-RU" sz="1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реализации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 algn="ctr"/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сентябрь 2022 – сентябрь 2023</a:t>
            </a:r>
          </a:p>
        </p:txBody>
      </p:sp>
      <p:sp>
        <p:nvSpPr>
          <p:cNvPr id="22" name="Овал 21"/>
          <p:cNvSpPr/>
          <p:nvPr/>
        </p:nvSpPr>
        <p:spPr>
          <a:xfrm>
            <a:off x="344951" y="4653136"/>
            <a:ext cx="914681" cy="929145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 w="57150">
            <a:solidFill>
              <a:srgbClr val="85C328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Овал 22"/>
          <p:cNvSpPr/>
          <p:nvPr/>
        </p:nvSpPr>
        <p:spPr>
          <a:xfrm>
            <a:off x="286290" y="5751496"/>
            <a:ext cx="1045350" cy="1061880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ln w="57150">
            <a:solidFill>
              <a:srgbClr val="85C328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Блок-схема: ручной ввод 7">
            <a:extLst>
              <a:ext uri="{FF2B5EF4-FFF2-40B4-BE49-F238E27FC236}">
                <a16:creationId xmlns="" xmlns:a16="http://schemas.microsoft.com/office/drawing/2014/main" id="{672316EA-5A2D-D93C-FC39-4B260E3EF2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00232" y="1772816"/>
            <a:ext cx="7143768" cy="3536892"/>
          </a:xfrm>
          <a:prstGeom prst="flowChartManualInput">
            <a:avLst/>
          </a:prstGeom>
          <a:solidFill>
            <a:srgbClr val="008000"/>
          </a:solidFill>
          <a:ln w="25400" algn="ctr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just"/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0DA497D8-07C2-FD45-F303-F038D4D89B16}"/>
              </a:ext>
            </a:extLst>
          </p:cNvPr>
          <p:cNvSpPr/>
          <p:nvPr/>
        </p:nvSpPr>
        <p:spPr>
          <a:xfrm>
            <a:off x="251520" y="3284984"/>
            <a:ext cx="1110684" cy="1149183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ln w="57150">
            <a:solidFill>
              <a:srgbClr val="85C328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0F2C72C-EAAC-DC92-0019-8ECAD6BA7698}"/>
              </a:ext>
            </a:extLst>
          </p:cNvPr>
          <p:cNvSpPr txBox="1"/>
          <p:nvPr/>
        </p:nvSpPr>
        <p:spPr>
          <a:xfrm>
            <a:off x="2074937" y="2420888"/>
            <a:ext cx="706906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i="1" dirty="0">
                <a:solidFill>
                  <a:schemeClr val="bg1"/>
                </a:solidFill>
              </a:rPr>
              <a:t>Цель проекта: </a:t>
            </a:r>
            <a:r>
              <a:rPr lang="ru-RU" sz="1500" dirty="0">
                <a:solidFill>
                  <a:schemeClr val="bg1"/>
                </a:solidFill>
              </a:rPr>
              <a:t>создание  условий для включения детских общественных организаций в решение социальных проблем муниципальной территории/ региона и вовлечения детей в общественно-значимые мероприятия</a:t>
            </a:r>
          </a:p>
          <a:p>
            <a:r>
              <a:rPr lang="ru-RU" sz="1500" b="1" i="1" dirty="0">
                <a:solidFill>
                  <a:schemeClr val="bg1"/>
                </a:solidFill>
              </a:rPr>
              <a:t>Задачи проекта:</a:t>
            </a:r>
          </a:p>
          <a:p>
            <a:r>
              <a:rPr lang="ru-RU" sz="1400" dirty="0">
                <a:solidFill>
                  <a:schemeClr val="bg1"/>
                </a:solidFill>
              </a:rPr>
              <a:t>1. Создание  центра координации и взаимодействия, объединяющего первичные детские общественные организации муниципалитетов (г. Мичуринск и 5 районов).</a:t>
            </a:r>
          </a:p>
          <a:p>
            <a:r>
              <a:rPr lang="ru-RU" sz="1400" dirty="0">
                <a:solidFill>
                  <a:schemeClr val="bg1"/>
                </a:solidFill>
              </a:rPr>
              <a:t>2. Создание центра детских инициатив как площадки для диалога взрослых и детей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3. Определение приоритетных направлений развития общественного детского движения, ориентированных на проблемы социума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4. Организация и проведение мероприятий, направленных на включение учащихся в разнообразные социальные практики, общественную и социально-значимую деятельность</a:t>
            </a:r>
          </a:p>
          <a:p>
            <a:endParaRPr lang="ru-RU" sz="1500" dirty="0">
              <a:solidFill>
                <a:schemeClr val="bg1"/>
              </a:solidFill>
            </a:endParaRPr>
          </a:p>
          <a:p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4" name="Блок-схема: ручной ввод 13"/>
          <p:cNvSpPr>
            <a:spLocks noChangeArrowheads="1"/>
          </p:cNvSpPr>
          <p:nvPr/>
        </p:nvSpPr>
        <p:spPr bwMode="auto">
          <a:xfrm flipH="1">
            <a:off x="2000232" y="5429264"/>
            <a:ext cx="7143768" cy="653198"/>
          </a:xfrm>
          <a:prstGeom prst="flowChartManualInput">
            <a:avLst/>
          </a:prstGeom>
          <a:solidFill>
            <a:srgbClr val="008000"/>
          </a:solidFill>
          <a:ln w="25400" algn="ctr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ru-RU" sz="1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</a:t>
            </a:r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 algn="ctr"/>
            <a:r>
              <a:rPr lang="ru-RU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обучающиеся , педагоги и родители, детские общественные организации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9" grpId="0" animBg="1"/>
      <p:bldP spid="20" grpId="0" animBg="1"/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учной ввод 10"/>
          <p:cNvSpPr>
            <a:spLocks noChangeArrowheads="1"/>
          </p:cNvSpPr>
          <p:nvPr/>
        </p:nvSpPr>
        <p:spPr bwMode="auto">
          <a:xfrm flipH="1">
            <a:off x="0" y="5715016"/>
            <a:ext cx="9144000" cy="954072"/>
          </a:xfrm>
          <a:prstGeom prst="flowChartManualInput">
            <a:avLst/>
          </a:prstGeom>
          <a:solidFill>
            <a:srgbClr val="008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2" name="Блок-схема: ручной ввод 10"/>
          <p:cNvSpPr>
            <a:spLocks noChangeArrowheads="1"/>
          </p:cNvSpPr>
          <p:nvPr/>
        </p:nvSpPr>
        <p:spPr bwMode="auto">
          <a:xfrm flipH="1">
            <a:off x="0" y="188912"/>
            <a:ext cx="9144000" cy="1096948"/>
          </a:xfrm>
          <a:prstGeom prst="flowChartManualInput">
            <a:avLst/>
          </a:prstGeom>
          <a:solidFill>
            <a:srgbClr val="008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ts val="0"/>
              </a:spcBef>
            </a:pPr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Муниципальный конкурс</a:t>
            </a:r>
          </a:p>
          <a:p>
            <a:pPr marL="342900" indent="-342900" algn="ctr">
              <a:spcBef>
                <a:spcPts val="0"/>
              </a:spcBef>
            </a:pPr>
            <a:r>
              <a:rPr lang="ru-RU" sz="3600" b="1" dirty="0">
                <a:solidFill>
                  <a:schemeClr val="bg1"/>
                </a:solidFill>
                <a:latin typeface="ArtScript" pitchFamily="34" charset="0"/>
              </a:rPr>
              <a:t>«Ученик года-2021»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260350"/>
            <a:ext cx="673224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400" b="1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Блок-схема: ручной ввод 17"/>
          <p:cNvSpPr>
            <a:spLocks noChangeArrowheads="1"/>
          </p:cNvSpPr>
          <p:nvPr/>
        </p:nvSpPr>
        <p:spPr bwMode="auto">
          <a:xfrm flipH="1">
            <a:off x="0" y="1071546"/>
            <a:ext cx="9144000" cy="4805726"/>
          </a:xfrm>
          <a:prstGeom prst="flowChartManualInput">
            <a:avLst/>
          </a:prstGeom>
          <a:solidFill>
            <a:srgbClr val="333333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323528" y="1772816"/>
            <a:ext cx="83518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14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Блок-схема: ручной ввод 10"/>
          <p:cNvSpPr>
            <a:spLocks noChangeArrowheads="1"/>
          </p:cNvSpPr>
          <p:nvPr/>
        </p:nvSpPr>
        <p:spPr bwMode="auto">
          <a:xfrm flipH="1">
            <a:off x="0" y="142852"/>
            <a:ext cx="9144000" cy="1285884"/>
          </a:xfrm>
          <a:prstGeom prst="flowChartManualInput">
            <a:avLst/>
          </a:prstGeom>
          <a:solidFill>
            <a:srgbClr val="008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indent="457200" eaLnBrk="0" hangingPunct="0">
              <a:defRPr/>
            </a:pP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Script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1714488"/>
            <a:ext cx="4931207" cy="5000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>
                <a:solidFill>
                  <a:srgbClr val="008000"/>
                </a:solidFill>
              </a:rPr>
              <a:t>Общеобразовательные организации </a:t>
            </a:r>
          </a:p>
          <a:p>
            <a:pPr algn="ctr"/>
            <a:r>
              <a:rPr lang="ru-RU" sz="1400" b="1" dirty="0">
                <a:solidFill>
                  <a:srgbClr val="008000"/>
                </a:solidFill>
              </a:rPr>
              <a:t>(10 школ)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85720" y="2357430"/>
            <a:ext cx="4931207" cy="5000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>
                <a:solidFill>
                  <a:srgbClr val="008000"/>
                </a:solidFill>
              </a:rPr>
              <a:t>Дошкольные образовательные организации </a:t>
            </a:r>
          </a:p>
          <a:p>
            <a:pPr algn="ctr"/>
            <a:r>
              <a:rPr lang="ru-RU" sz="1400" b="1" dirty="0">
                <a:solidFill>
                  <a:srgbClr val="008000"/>
                </a:solidFill>
              </a:rPr>
              <a:t>(20 детских садов)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85720" y="3000372"/>
            <a:ext cx="4931207" cy="5000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>
                <a:solidFill>
                  <a:srgbClr val="008000"/>
                </a:solidFill>
              </a:rPr>
              <a:t>Учреждения дополнительного образования (6 организаций)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5720" y="4286256"/>
            <a:ext cx="4931207" cy="7143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8000"/>
                </a:solidFill>
                <a:cs typeface="Times New Roman" pitchFamily="18" charset="0"/>
              </a:rPr>
              <a:t>Муниципальный опорный центр дополнительного образования детей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8000"/>
                </a:solidFill>
                <a:cs typeface="Times New Roman" pitchFamily="18" charset="0"/>
              </a:rPr>
              <a:t> («МБОУ ДО «Центр детского творчества»)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643571" y="2214554"/>
            <a:ext cx="3286148" cy="7143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8000"/>
                </a:solidFill>
                <a:cs typeface="Times New Roman" pitchFamily="18" charset="0"/>
              </a:rPr>
              <a:t>Центр духовно-нравственного воспитания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8000"/>
                </a:solidFill>
                <a:cs typeface="Times New Roman" pitchFamily="18" charset="0"/>
              </a:rPr>
              <a:t>(«МБУ </a:t>
            </a:r>
            <a:r>
              <a:rPr lang="ru-RU" sz="1400" b="1" dirty="0" err="1">
                <a:solidFill>
                  <a:srgbClr val="008000"/>
                </a:solidFill>
                <a:cs typeface="Times New Roman" pitchFamily="18" charset="0"/>
              </a:rPr>
              <a:t>УМиИЦ</a:t>
            </a:r>
            <a:r>
              <a:rPr lang="ru-RU" sz="1400" b="1" dirty="0">
                <a:solidFill>
                  <a:srgbClr val="008000"/>
                </a:solidFill>
                <a:cs typeface="Times New Roman" pitchFamily="18" charset="0"/>
              </a:rPr>
              <a:t>»)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8000"/>
              </a:solidFill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43570" y="3143248"/>
            <a:ext cx="3286148" cy="7143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8000"/>
                </a:solidFill>
                <a:cs typeface="Times New Roman" pitchFamily="18" charset="0"/>
              </a:rPr>
              <a:t>Центр развития современных компетенций детей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8000"/>
                </a:solidFill>
                <a:cs typeface="Times New Roman" pitchFamily="18" charset="0"/>
              </a:rPr>
              <a:t> ФГБОУ ВО Мичуринский ГАУ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43570" y="4000504"/>
            <a:ext cx="3286148" cy="7143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 algn="ctr" defTabSz="191135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rgbClr val="008000"/>
                </a:solidFill>
                <a:cs typeface="Times New Roman" pitchFamily="18" charset="0"/>
              </a:rPr>
              <a:t>Центр по работе с одаренными детьми</a:t>
            </a:r>
          </a:p>
          <a:p>
            <a:pPr lvl="0" algn="ctr" defTabSz="191135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>
                <a:solidFill>
                  <a:srgbClr val="008000"/>
                </a:solidFill>
                <a:cs typeface="Times New Roman" pitchFamily="18" charset="0"/>
              </a:rPr>
              <a:t>(«МБУ </a:t>
            </a:r>
            <a:r>
              <a:rPr lang="ru-RU" sz="1400" b="1" dirty="0" err="1">
                <a:solidFill>
                  <a:srgbClr val="008000"/>
                </a:solidFill>
                <a:cs typeface="Times New Roman" pitchFamily="18" charset="0"/>
              </a:rPr>
              <a:t>УМиИЦ</a:t>
            </a:r>
            <a:r>
              <a:rPr lang="ru-RU" sz="1400" b="1" dirty="0">
                <a:solidFill>
                  <a:srgbClr val="008000"/>
                </a:solidFill>
                <a:cs typeface="Times New Roman" pitchFamily="18" charset="0"/>
              </a:rPr>
              <a:t>»)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643570" y="4857760"/>
            <a:ext cx="3286148" cy="7143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>
                <a:solidFill>
                  <a:srgbClr val="008000"/>
                </a:solidFill>
              </a:rPr>
              <a:t>МБУ «Центр патриотического воспитания им. Генерала армии Н.Е.Рогожкина»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85720" y="3643314"/>
            <a:ext cx="4931207" cy="5000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8000"/>
                </a:solidFill>
                <a:cs typeface="Times New Roman" pitchFamily="18" charset="0"/>
              </a:rPr>
              <a:t>Центр «</a:t>
            </a:r>
            <a:r>
              <a:rPr lang="en-US" sz="1400" b="1" dirty="0">
                <a:solidFill>
                  <a:srgbClr val="008000"/>
                </a:solidFill>
                <a:cs typeface="Times New Roman" pitchFamily="18" charset="0"/>
              </a:rPr>
              <a:t>IT</a:t>
            </a:r>
            <a:r>
              <a:rPr lang="ru-RU" sz="1400" b="1" dirty="0">
                <a:solidFill>
                  <a:srgbClr val="008000"/>
                </a:solidFill>
                <a:cs typeface="Times New Roman" pitchFamily="18" charset="0"/>
              </a:rPr>
              <a:t>-куб Мичуринск»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8000"/>
                </a:solidFill>
                <a:cs typeface="Times New Roman" pitchFamily="18" charset="0"/>
              </a:rPr>
              <a:t>(МАОУ СОШ № 5 «НТЦ им.И.В. Мичурина»)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85720" y="5143512"/>
            <a:ext cx="4931207" cy="5000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>
                <a:solidFill>
                  <a:srgbClr val="008000"/>
                </a:solidFill>
              </a:rPr>
              <a:t>Учреждения культуры и спорта</a:t>
            </a:r>
          </a:p>
        </p:txBody>
      </p:sp>
      <p:sp>
        <p:nvSpPr>
          <p:cNvPr id="20" name="Блок-схема: ручной ввод 19"/>
          <p:cNvSpPr>
            <a:spLocks noChangeArrowheads="1"/>
          </p:cNvSpPr>
          <p:nvPr/>
        </p:nvSpPr>
        <p:spPr bwMode="auto">
          <a:xfrm>
            <a:off x="0" y="142852"/>
            <a:ext cx="3143240" cy="1500174"/>
          </a:xfrm>
          <a:prstGeom prst="flowChartManualInput">
            <a:avLst/>
          </a:prstGeom>
          <a:solidFill>
            <a:srgbClr val="D9D9D9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indent="457200" algn="ctr" eaLnBrk="0" hangingPunct="0">
              <a:defRPr/>
            </a:pPr>
            <a:r>
              <a:rPr lang="ru-RU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ПРОЕКТ</a:t>
            </a:r>
          </a:p>
          <a:p>
            <a:pPr indent="457200" algn="ctr" eaLnBrk="0" hangingPunct="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«Развитие детских общественных организаций </a:t>
            </a:r>
          </a:p>
          <a:p>
            <a:pPr indent="457200" algn="ctr" eaLnBrk="0" hangingPunct="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в городе Мичуринске»  </a:t>
            </a:r>
          </a:p>
          <a:p>
            <a:pPr indent="457200" algn="ctr" eaLnBrk="0" hangingPunct="0">
              <a:defRPr/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Mincho Pr6N L" pitchFamily="18" charset="-128"/>
                <a:cs typeface="Times New Roman" pitchFamily="18" charset="0"/>
              </a:rPr>
              <a:t>PRO</a:t>
            </a:r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Mincho Pr6N L" pitchFamily="18" charset="-128"/>
                <a:cs typeface="Times New Roman" pitchFamily="18" charset="0"/>
              </a:rPr>
              <a:t>движение </a:t>
            </a:r>
            <a:endParaRPr lang="ru-RU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Блок-схема: ручной ввод 17"/>
          <p:cNvSpPr/>
          <p:nvPr/>
        </p:nvSpPr>
        <p:spPr>
          <a:xfrm>
            <a:off x="3275856" y="428604"/>
            <a:ext cx="4500562" cy="720725"/>
          </a:xfrm>
          <a:prstGeom prst="flowChartManualInp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инфраструктура воспитания</a:t>
            </a:r>
          </a:p>
        </p:txBody>
      </p:sp>
      <p:pic>
        <p:nvPicPr>
          <p:cNvPr id="16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357166"/>
            <a:ext cx="1143008" cy="111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26" grpId="0" animBg="1"/>
      <p:bldP spid="28" grpId="0" animBg="1"/>
      <p:bldP spid="28" grpId="1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20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учной ввод 10"/>
          <p:cNvSpPr>
            <a:spLocks noChangeArrowheads="1"/>
          </p:cNvSpPr>
          <p:nvPr/>
        </p:nvSpPr>
        <p:spPr bwMode="auto">
          <a:xfrm>
            <a:off x="0" y="260350"/>
            <a:ext cx="9144000" cy="1239824"/>
          </a:xfrm>
          <a:prstGeom prst="flowChartManualInput">
            <a:avLst/>
          </a:prstGeom>
          <a:solidFill>
            <a:srgbClr val="008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2" name="Блок-схема: ручной ввод 10"/>
          <p:cNvSpPr>
            <a:spLocks noChangeArrowheads="1"/>
          </p:cNvSpPr>
          <p:nvPr/>
        </p:nvSpPr>
        <p:spPr bwMode="auto">
          <a:xfrm flipH="1">
            <a:off x="0" y="5572140"/>
            <a:ext cx="9144000" cy="1096948"/>
          </a:xfrm>
          <a:prstGeom prst="flowChartManualInput">
            <a:avLst/>
          </a:prstGeom>
          <a:solidFill>
            <a:srgbClr val="008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9" name="Прямоугольник с одним вырезанным углом 7"/>
          <p:cNvSpPr>
            <a:spLocks noChangeArrowheads="1"/>
          </p:cNvSpPr>
          <p:nvPr/>
        </p:nvSpPr>
        <p:spPr bwMode="auto">
          <a:xfrm>
            <a:off x="0" y="1571612"/>
            <a:ext cx="9144000" cy="3528392"/>
          </a:xfrm>
          <a:custGeom>
            <a:avLst/>
            <a:gdLst>
              <a:gd name="T0" fmla="*/ 8143875 w 8143875"/>
              <a:gd name="T1" fmla="*/ 2928938 h 5857875"/>
              <a:gd name="T2" fmla="*/ 4071938 w 8143875"/>
              <a:gd name="T3" fmla="*/ 5857875 h 5857875"/>
              <a:gd name="T4" fmla="*/ 0 w 8143875"/>
              <a:gd name="T5" fmla="*/ 2928938 h 5857875"/>
              <a:gd name="T6" fmla="*/ 4071938 w 8143875"/>
              <a:gd name="T7" fmla="*/ 0 h 5857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143875"/>
              <a:gd name="T13" fmla="*/ 0 h 5857875"/>
              <a:gd name="T14" fmla="*/ 8143871 w 8143875"/>
              <a:gd name="T15" fmla="*/ 5857875 h 5857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43875" h="5857875">
                <a:moveTo>
                  <a:pt x="0" y="0"/>
                </a:moveTo>
                <a:lnTo>
                  <a:pt x="8143875" y="0"/>
                </a:lnTo>
                <a:lnTo>
                  <a:pt x="8143875" y="5857875"/>
                </a:lnTo>
                <a:lnTo>
                  <a:pt x="0" y="585787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42908" y="4071942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32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4857760"/>
            <a:ext cx="4931207" cy="500066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>
                <a:solidFill>
                  <a:srgbClr val="008000"/>
                </a:solidFill>
              </a:rPr>
              <a:t>Организации в составе областной общественной организации «Союз детских организаций»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071934" y="5429264"/>
            <a:ext cx="4931207" cy="50006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>
                <a:solidFill>
                  <a:srgbClr val="008000"/>
                </a:solidFill>
              </a:rPr>
              <a:t>Первичные организации РДШ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6000768"/>
            <a:ext cx="4931207" cy="500066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>
                <a:solidFill>
                  <a:srgbClr val="008000"/>
                </a:solidFill>
              </a:rPr>
              <a:t>ЕГДОО «Юные мичуринцы»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99592" y="764704"/>
            <a:ext cx="604867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29" name="Рисунок 28" descr="20220120_154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14488"/>
            <a:ext cx="3143272" cy="235745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30" name="Рисунок 29" descr="fwnKACGeDUk.jpg"/>
          <p:cNvPicPr>
            <a:picLocks noChangeAspect="1"/>
          </p:cNvPicPr>
          <p:nvPr/>
        </p:nvPicPr>
        <p:blipFill>
          <a:blip r:embed="rId3" cstate="print"/>
          <a:srcRect l="1818" t="19076" r="3636"/>
          <a:stretch>
            <a:fillRect/>
          </a:stretch>
        </p:blipFill>
        <p:spPr>
          <a:xfrm>
            <a:off x="3428992" y="1714488"/>
            <a:ext cx="3714776" cy="2121353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31" name="Рисунок 30" descr="kOaZJjh53HU.jpg"/>
          <p:cNvPicPr>
            <a:picLocks noChangeAspect="1"/>
          </p:cNvPicPr>
          <p:nvPr/>
        </p:nvPicPr>
        <p:blipFill>
          <a:blip r:embed="rId4" cstate="print"/>
          <a:srcRect l="7917" t="30000" r="4999" b="6666"/>
          <a:stretch>
            <a:fillRect/>
          </a:stretch>
        </p:blipFill>
        <p:spPr>
          <a:xfrm>
            <a:off x="7358082" y="1714488"/>
            <a:ext cx="1571636" cy="171451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8" name="Блок-схема: ручной ввод 17"/>
          <p:cNvSpPr/>
          <p:nvPr/>
        </p:nvSpPr>
        <p:spPr>
          <a:xfrm rot="21116111">
            <a:off x="-135809" y="3961161"/>
            <a:ext cx="9678463" cy="783503"/>
          </a:xfrm>
          <a:prstGeom prst="flowChartManualInp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spcBef>
                <a:spcPts val="0"/>
              </a:spcBef>
            </a:pPr>
            <a:r>
              <a:rPr lang="ru-RU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Детское общественное движение: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Script" pitchFamily="34" charset="0"/>
            </a:endParaRPr>
          </a:p>
        </p:txBody>
      </p:sp>
      <p:pic>
        <p:nvPicPr>
          <p:cNvPr id="32" name="Рисунок 31" descr="beEJAQezqQw.jpg"/>
          <p:cNvPicPr>
            <a:picLocks noChangeAspect="1"/>
          </p:cNvPicPr>
          <p:nvPr/>
        </p:nvPicPr>
        <p:blipFill>
          <a:blip r:embed="rId5" cstate="print"/>
          <a:srcRect l="5714"/>
          <a:stretch>
            <a:fillRect/>
          </a:stretch>
        </p:blipFill>
        <p:spPr>
          <a:xfrm>
            <a:off x="140859" y="4165177"/>
            <a:ext cx="2000232" cy="141375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21" name="Блок-схема: ручной ввод 20"/>
          <p:cNvSpPr>
            <a:spLocks noChangeArrowheads="1"/>
          </p:cNvSpPr>
          <p:nvPr/>
        </p:nvSpPr>
        <p:spPr bwMode="auto">
          <a:xfrm>
            <a:off x="0" y="0"/>
            <a:ext cx="3143240" cy="1500174"/>
          </a:xfrm>
          <a:prstGeom prst="flowChartManualInput">
            <a:avLst/>
          </a:prstGeom>
          <a:solidFill>
            <a:srgbClr val="D9D9D9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indent="457200" algn="ctr" eaLnBrk="0" hangingPunct="0">
              <a:defRPr/>
            </a:pPr>
            <a:r>
              <a:rPr lang="ru-RU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ПРОЕКТ</a:t>
            </a:r>
          </a:p>
          <a:p>
            <a:pPr indent="457200" algn="ctr" eaLnBrk="0" hangingPunct="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«Развитие детских общественных организаций </a:t>
            </a:r>
          </a:p>
          <a:p>
            <a:pPr indent="457200" algn="ctr" eaLnBrk="0" hangingPunct="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в городе Мичуринске»  </a:t>
            </a:r>
          </a:p>
          <a:p>
            <a:pPr indent="457200" algn="ctr" eaLnBrk="0" hangingPunct="0">
              <a:defRPr/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Mincho Pr6N L" pitchFamily="18" charset="-128"/>
                <a:cs typeface="Times New Roman" pitchFamily="18" charset="0"/>
              </a:rPr>
              <a:t>PRO</a:t>
            </a:r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Mincho Pr6N L" pitchFamily="18" charset="-128"/>
                <a:cs typeface="Times New Roman" pitchFamily="18" charset="0"/>
              </a:rPr>
              <a:t>движение </a:t>
            </a:r>
            <a:endParaRPr lang="ru-RU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2" name="Рисунок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357166"/>
            <a:ext cx="1143008" cy="111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0" grpId="0"/>
      <p:bldP spid="16" grpId="0" animBg="1"/>
      <p:bldP spid="19" grpId="0" animBg="1"/>
      <p:bldP spid="20" grpId="0" animBg="1"/>
      <p:bldP spid="18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учной ввод 10"/>
          <p:cNvSpPr>
            <a:spLocks noChangeArrowheads="1"/>
          </p:cNvSpPr>
          <p:nvPr/>
        </p:nvSpPr>
        <p:spPr bwMode="auto">
          <a:xfrm flipH="1">
            <a:off x="0" y="5949950"/>
            <a:ext cx="9144000" cy="719138"/>
          </a:xfrm>
          <a:prstGeom prst="flowChartManualInput">
            <a:avLst/>
          </a:prstGeom>
          <a:solidFill>
            <a:srgbClr val="008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2" name="Блок-схема: ручной ввод 10"/>
          <p:cNvSpPr>
            <a:spLocks noChangeArrowheads="1"/>
          </p:cNvSpPr>
          <p:nvPr/>
        </p:nvSpPr>
        <p:spPr bwMode="auto">
          <a:xfrm flipH="1">
            <a:off x="0" y="188912"/>
            <a:ext cx="9144000" cy="1168386"/>
          </a:xfrm>
          <a:prstGeom prst="flowChartManualInput">
            <a:avLst/>
          </a:prstGeom>
          <a:solidFill>
            <a:srgbClr val="008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ts val="0"/>
              </a:spcBef>
            </a:pPr>
            <a:r>
              <a:rPr lang="ru-RU" sz="3600" b="1" dirty="0">
                <a:solidFill>
                  <a:srgbClr val="008000"/>
                </a:solidFill>
                <a:latin typeface="ArtScript" pitchFamily="34" charset="0"/>
              </a:rPr>
              <a:t>«»</a:t>
            </a:r>
          </a:p>
        </p:txBody>
      </p:sp>
      <p:sp>
        <p:nvSpPr>
          <p:cNvPr id="3" name="Блок-схема: ручной ввод 17"/>
          <p:cNvSpPr>
            <a:spLocks noChangeArrowheads="1"/>
          </p:cNvSpPr>
          <p:nvPr/>
        </p:nvSpPr>
        <p:spPr bwMode="auto">
          <a:xfrm flipH="1">
            <a:off x="0" y="1357298"/>
            <a:ext cx="9144000" cy="1301745"/>
          </a:xfrm>
          <a:prstGeom prst="flowChartManualInput">
            <a:avLst/>
          </a:prstGeom>
          <a:solidFill>
            <a:srgbClr val="333333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Площадка для Центра – Муниципальный опорный центр дополнительного образования детей (МБОУ ДО «Центр детского творчества, отдел социальной работы с детьми и подростками»)</a:t>
            </a:r>
          </a:p>
        </p:txBody>
      </p:sp>
      <p:pic>
        <p:nvPicPr>
          <p:cNvPr id="9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285728"/>
            <a:ext cx="1143008" cy="111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0220120_153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928934"/>
            <a:ext cx="1928826" cy="144662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pic>
        <p:nvPicPr>
          <p:cNvPr id="12" name="Рисунок 11" descr="85DVammFCnc.jpg"/>
          <p:cNvPicPr>
            <a:picLocks noChangeAspect="1"/>
          </p:cNvPicPr>
          <p:nvPr/>
        </p:nvPicPr>
        <p:blipFill>
          <a:blip r:embed="rId4" cstate="print"/>
          <a:srcRect l="8980" r="25169" b="5676"/>
          <a:stretch>
            <a:fillRect/>
          </a:stretch>
        </p:blipFill>
        <p:spPr>
          <a:xfrm>
            <a:off x="4714876" y="3714752"/>
            <a:ext cx="1945835" cy="1857388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pic>
        <p:nvPicPr>
          <p:cNvPr id="13" name="Рисунок 12" descr="VJIq-kzTm4M.jpg"/>
          <p:cNvPicPr>
            <a:picLocks noChangeAspect="1"/>
          </p:cNvPicPr>
          <p:nvPr/>
        </p:nvPicPr>
        <p:blipFill>
          <a:blip r:embed="rId5" cstate="print"/>
          <a:srcRect l="6667"/>
          <a:stretch>
            <a:fillRect/>
          </a:stretch>
        </p:blipFill>
        <p:spPr>
          <a:xfrm>
            <a:off x="6858016" y="3286124"/>
            <a:ext cx="2000232" cy="142818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4" name="Рисунок 13" descr="kd7Ez1L6vFI.jpg"/>
          <p:cNvPicPr>
            <a:picLocks noChangeAspect="1"/>
          </p:cNvPicPr>
          <p:nvPr/>
        </p:nvPicPr>
        <p:blipFill>
          <a:blip r:embed="rId6" cstate="print"/>
          <a:srcRect l="6058"/>
          <a:stretch>
            <a:fillRect/>
          </a:stretch>
        </p:blipFill>
        <p:spPr>
          <a:xfrm>
            <a:off x="2285984" y="3500438"/>
            <a:ext cx="2175618" cy="1543345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20" name="Блок-схема: ручной ввод 19"/>
          <p:cNvSpPr>
            <a:spLocks noChangeArrowheads="1"/>
          </p:cNvSpPr>
          <p:nvPr/>
        </p:nvSpPr>
        <p:spPr bwMode="auto">
          <a:xfrm>
            <a:off x="0" y="142852"/>
            <a:ext cx="3786182" cy="1428760"/>
          </a:xfrm>
          <a:prstGeom prst="flowChartManualInput">
            <a:avLst/>
          </a:prstGeom>
          <a:solidFill>
            <a:srgbClr val="D9D9D9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indent="457200" algn="ctr" eaLnBrk="0" hangingPunct="0">
              <a:defRPr/>
            </a:pPr>
            <a:r>
              <a:rPr lang="ru-RU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ПРОЕКТ</a:t>
            </a:r>
          </a:p>
          <a:p>
            <a:pPr indent="457200" algn="ctr" eaLnBrk="0" hangingPunct="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«Развитие детских общественных организаций  в городе Мичуринске»  </a:t>
            </a:r>
          </a:p>
          <a:p>
            <a:pPr indent="457200" algn="ctr" eaLnBrk="0" hangingPunct="0">
              <a:defRPr/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Mincho Pr6N L" pitchFamily="18" charset="-128"/>
                <a:cs typeface="Times New Roman" pitchFamily="18" charset="0"/>
              </a:rPr>
              <a:t>PRO</a:t>
            </a:r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Mincho Pr6N L" pitchFamily="18" charset="-128"/>
                <a:cs typeface="Times New Roman" pitchFamily="18" charset="0"/>
              </a:rPr>
              <a:t>движение </a:t>
            </a:r>
            <a:endParaRPr lang="ru-RU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1" name="Рисунок 20" descr="i6NzHOYNSx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572008"/>
            <a:ext cx="1785918" cy="119014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учной ввод 10"/>
          <p:cNvSpPr>
            <a:spLocks noChangeArrowheads="1"/>
          </p:cNvSpPr>
          <p:nvPr/>
        </p:nvSpPr>
        <p:spPr bwMode="auto">
          <a:xfrm>
            <a:off x="0" y="260350"/>
            <a:ext cx="9144000" cy="839788"/>
          </a:xfrm>
          <a:prstGeom prst="flowChartManualInput">
            <a:avLst/>
          </a:prstGeom>
          <a:solidFill>
            <a:srgbClr val="008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Мероприятия проекта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9" name="Прямоугольник с одним вырезанным углом 7"/>
          <p:cNvSpPr>
            <a:spLocks noChangeArrowheads="1"/>
          </p:cNvSpPr>
          <p:nvPr/>
        </p:nvSpPr>
        <p:spPr bwMode="auto">
          <a:xfrm>
            <a:off x="0" y="1643050"/>
            <a:ext cx="9144000" cy="5214950"/>
          </a:xfrm>
          <a:custGeom>
            <a:avLst/>
            <a:gdLst>
              <a:gd name="T0" fmla="*/ 8143875 w 8143875"/>
              <a:gd name="T1" fmla="*/ 2928938 h 5857875"/>
              <a:gd name="T2" fmla="*/ 4071938 w 8143875"/>
              <a:gd name="T3" fmla="*/ 5857875 h 5857875"/>
              <a:gd name="T4" fmla="*/ 0 w 8143875"/>
              <a:gd name="T5" fmla="*/ 2928938 h 5857875"/>
              <a:gd name="T6" fmla="*/ 4071938 w 8143875"/>
              <a:gd name="T7" fmla="*/ 0 h 5857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143875"/>
              <a:gd name="T13" fmla="*/ 0 h 5857875"/>
              <a:gd name="T14" fmla="*/ 8143871 w 8143875"/>
              <a:gd name="T15" fmla="*/ 5857875 h 5857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43875" h="5857875">
                <a:moveTo>
                  <a:pt x="0" y="0"/>
                </a:moveTo>
                <a:lnTo>
                  <a:pt x="8143875" y="0"/>
                </a:lnTo>
                <a:lnTo>
                  <a:pt x="8143875" y="5857875"/>
                </a:lnTo>
                <a:lnTo>
                  <a:pt x="0" y="585787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42908" y="4071942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32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99592" y="764704"/>
            <a:ext cx="604867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16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428604"/>
            <a:ext cx="1143008" cy="111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Блок-схема: ручной ввод 28"/>
          <p:cNvSpPr>
            <a:spLocks noChangeArrowheads="1"/>
          </p:cNvSpPr>
          <p:nvPr/>
        </p:nvSpPr>
        <p:spPr bwMode="auto">
          <a:xfrm>
            <a:off x="0" y="142852"/>
            <a:ext cx="3143240" cy="1500174"/>
          </a:xfrm>
          <a:prstGeom prst="flowChartManualInput">
            <a:avLst/>
          </a:prstGeom>
          <a:solidFill>
            <a:srgbClr val="D9D9D9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indent="457200" algn="ctr" eaLnBrk="0" hangingPunct="0">
              <a:defRPr/>
            </a:pPr>
            <a:r>
              <a:rPr lang="ru-RU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ПРОЕКТ</a:t>
            </a:r>
          </a:p>
          <a:p>
            <a:pPr indent="457200" algn="ctr" eaLnBrk="0" hangingPunct="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«Развитие детских общественных организаций </a:t>
            </a:r>
          </a:p>
          <a:p>
            <a:pPr indent="457200" algn="ctr" eaLnBrk="0" hangingPunct="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в городе Мичуринске»  </a:t>
            </a:r>
          </a:p>
          <a:p>
            <a:pPr indent="457200" algn="ctr" eaLnBrk="0" hangingPunct="0">
              <a:defRPr/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Mincho Pr6N L" pitchFamily="18" charset="-128"/>
                <a:cs typeface="Times New Roman" pitchFamily="18" charset="0"/>
              </a:rPr>
              <a:t>PRO</a:t>
            </a:r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Mincho Pr6N L" pitchFamily="18" charset="-128"/>
                <a:cs typeface="Times New Roman" pitchFamily="18" charset="0"/>
              </a:rPr>
              <a:t>движение </a:t>
            </a:r>
            <a:endParaRPr lang="ru-RU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07EB6D-D723-B2EA-756D-BB52EAAD7B0D}"/>
              </a:ext>
            </a:extLst>
          </p:cNvPr>
          <p:cNvSpPr txBox="1"/>
          <p:nvPr/>
        </p:nvSpPr>
        <p:spPr>
          <a:xfrm>
            <a:off x="139069" y="1792604"/>
            <a:ext cx="88620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sz="8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800" dirty="0"/>
          </a:p>
          <a:p>
            <a:endParaRPr lang="ru-RU" sz="1600" dirty="0" smtClean="0"/>
          </a:p>
          <a:p>
            <a:endParaRPr lang="en-US" sz="800" dirty="0"/>
          </a:p>
          <a:p>
            <a:endParaRPr lang="ru-RU" sz="800" dirty="0"/>
          </a:p>
          <a:p>
            <a:endParaRPr lang="ru-RU" sz="1600" dirty="0"/>
          </a:p>
          <a:p>
            <a:endParaRPr lang="ru-RU" sz="800" dirty="0"/>
          </a:p>
          <a:p>
            <a:endParaRPr lang="ru-RU" sz="1600" dirty="0"/>
          </a:p>
          <a:p>
            <a:endParaRPr lang="ru-RU" sz="800" dirty="0"/>
          </a:p>
        </p:txBody>
      </p:sp>
      <p:sp>
        <p:nvSpPr>
          <p:cNvPr id="15" name="Блок-схема: ручной ввод 14"/>
          <p:cNvSpPr>
            <a:spLocks noChangeArrowheads="1"/>
          </p:cNvSpPr>
          <p:nvPr/>
        </p:nvSpPr>
        <p:spPr bwMode="auto">
          <a:xfrm flipH="1">
            <a:off x="0" y="1785926"/>
            <a:ext cx="8929718" cy="642942"/>
          </a:xfrm>
          <a:prstGeom prst="flowChartManualInput">
            <a:avLst/>
          </a:prstGeom>
          <a:solidFill>
            <a:srgbClr val="008000"/>
          </a:solidFill>
          <a:ln w="25400" algn="ctr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Определение организационной структуры ресурсного центра по развитию детских общественных организаций на базе отдела социальной работы с детьми и подростками МБОУ ДО «Центр детского творчества»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7" name="Блок-схема: ручной ввод 16"/>
          <p:cNvSpPr>
            <a:spLocks noChangeArrowheads="1"/>
          </p:cNvSpPr>
          <p:nvPr/>
        </p:nvSpPr>
        <p:spPr bwMode="auto">
          <a:xfrm flipH="1">
            <a:off x="0" y="2428868"/>
            <a:ext cx="4348162" cy="571504"/>
          </a:xfrm>
          <a:prstGeom prst="flowChartManualInput">
            <a:avLst/>
          </a:prstGeom>
          <a:solidFill>
            <a:srgbClr val="008000"/>
          </a:solidFill>
          <a:ln w="25400" algn="ctr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Развитие сети детских общественных организаций</a:t>
            </a:r>
          </a:p>
          <a:p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ручной ввод 17"/>
          <p:cNvSpPr>
            <a:spLocks noChangeArrowheads="1"/>
          </p:cNvSpPr>
          <p:nvPr/>
        </p:nvSpPr>
        <p:spPr bwMode="auto">
          <a:xfrm flipH="1">
            <a:off x="0" y="3000372"/>
            <a:ext cx="8929718" cy="571504"/>
          </a:xfrm>
          <a:prstGeom prst="flowChartManualInput">
            <a:avLst/>
          </a:prstGeom>
          <a:solidFill>
            <a:srgbClr val="008000"/>
          </a:solidFill>
          <a:ln w="25400" algn="ctr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Проведение конкурса советов первичных детских организаций «Стань первым среди равных»</a:t>
            </a:r>
          </a:p>
          <a:p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9" name="Блок-схема: ручной ввод 18"/>
          <p:cNvSpPr>
            <a:spLocks noChangeArrowheads="1"/>
          </p:cNvSpPr>
          <p:nvPr/>
        </p:nvSpPr>
        <p:spPr bwMode="auto">
          <a:xfrm flipH="1">
            <a:off x="0" y="4143380"/>
            <a:ext cx="8929718" cy="642942"/>
          </a:xfrm>
          <a:prstGeom prst="flowChartManualInput">
            <a:avLst/>
          </a:prstGeom>
          <a:solidFill>
            <a:srgbClr val="008000"/>
          </a:solidFill>
          <a:ln w="25400" algn="ctr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Организация деятельности «Школы активистов», «Школы советников», совместное обучение активистов из числа педагогов и обучающихся </a:t>
            </a:r>
          </a:p>
          <a:p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0" name="Блок-схема: ручной ввод 19"/>
          <p:cNvSpPr>
            <a:spLocks noChangeArrowheads="1"/>
          </p:cNvSpPr>
          <p:nvPr/>
        </p:nvSpPr>
        <p:spPr bwMode="auto">
          <a:xfrm flipH="1">
            <a:off x="0" y="4786322"/>
            <a:ext cx="8929718" cy="571504"/>
          </a:xfrm>
          <a:prstGeom prst="flowChartManualInput">
            <a:avLst/>
          </a:prstGeom>
          <a:solidFill>
            <a:srgbClr val="008000"/>
          </a:solidFill>
          <a:ln w="25400" algn="ctr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Создание условий для выстраивания профессиональной траектории подростков, ориентированных на социально активную деятельность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1" name="Блок-схема: ручной ввод 20"/>
          <p:cNvSpPr>
            <a:spLocks noChangeArrowheads="1"/>
          </p:cNvSpPr>
          <p:nvPr/>
        </p:nvSpPr>
        <p:spPr bwMode="auto">
          <a:xfrm flipH="1">
            <a:off x="0" y="5357826"/>
            <a:ext cx="8929718" cy="642942"/>
          </a:xfrm>
          <a:prstGeom prst="flowChartManualInput">
            <a:avLst/>
          </a:prstGeom>
          <a:solidFill>
            <a:srgbClr val="008000"/>
          </a:solidFill>
          <a:ln w="25400" algn="ctr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Привлечение обучающихся города и пяти районов Тамбовской области к решению  социально значимых проблем через реализацию проекта «</a:t>
            </a:r>
            <a:r>
              <a:rPr lang="ru-RU" sz="1200" b="1" dirty="0" err="1" smtClean="0">
                <a:solidFill>
                  <a:schemeClr val="bg1"/>
                </a:solidFill>
              </a:rPr>
              <a:t>АктивConnect</a:t>
            </a:r>
            <a:r>
              <a:rPr lang="ru-RU" sz="1200" b="1" dirty="0" smtClean="0">
                <a:solidFill>
                  <a:schemeClr val="bg1"/>
                </a:solidFill>
              </a:rPr>
              <a:t>»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2" name="Блок-схема: ручной ввод 21"/>
          <p:cNvSpPr>
            <a:spLocks noChangeArrowheads="1"/>
          </p:cNvSpPr>
          <p:nvPr/>
        </p:nvSpPr>
        <p:spPr bwMode="auto">
          <a:xfrm flipH="1">
            <a:off x="0" y="6000768"/>
            <a:ext cx="8929718" cy="571504"/>
          </a:xfrm>
          <a:prstGeom prst="flowChartManualInput">
            <a:avLst/>
          </a:prstGeom>
          <a:solidFill>
            <a:srgbClr val="008000"/>
          </a:solidFill>
          <a:ln w="25400" algn="ctr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Проведение  тематической летней смены «</a:t>
            </a:r>
            <a:r>
              <a:rPr lang="ru-RU" sz="1200" b="1" dirty="0" err="1" smtClean="0">
                <a:solidFill>
                  <a:schemeClr val="bg1"/>
                </a:solidFill>
              </a:rPr>
              <a:t>АктивConnect</a:t>
            </a:r>
            <a:r>
              <a:rPr lang="ru-RU" sz="1200" b="1" dirty="0" smtClean="0">
                <a:solidFill>
                  <a:schemeClr val="bg1"/>
                </a:solidFill>
              </a:rPr>
              <a:t>» на базе ДООЛ «</a:t>
            </a:r>
            <a:r>
              <a:rPr lang="ru-RU" sz="1200" b="1" dirty="0" err="1" smtClean="0">
                <a:solidFill>
                  <a:schemeClr val="bg1"/>
                </a:solidFill>
              </a:rPr>
              <a:t>Круглинские</a:t>
            </a:r>
            <a:r>
              <a:rPr lang="ru-RU" sz="1200" b="1" dirty="0" smtClean="0">
                <a:solidFill>
                  <a:schemeClr val="bg1"/>
                </a:solidFill>
              </a:rPr>
              <a:t> рассветы»</a:t>
            </a:r>
          </a:p>
          <a:p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3" name="Блок-схема: ручной ввод 22"/>
          <p:cNvSpPr>
            <a:spLocks noChangeArrowheads="1"/>
          </p:cNvSpPr>
          <p:nvPr/>
        </p:nvSpPr>
        <p:spPr bwMode="auto">
          <a:xfrm flipH="1">
            <a:off x="0" y="3571876"/>
            <a:ext cx="6357950" cy="571504"/>
          </a:xfrm>
          <a:prstGeom prst="flowChartManualInput">
            <a:avLst/>
          </a:prstGeom>
          <a:solidFill>
            <a:srgbClr val="008000"/>
          </a:solidFill>
          <a:ln w="25400" algn="ctr">
            <a:solidFill>
              <a:schemeClr val="accent3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Акция «Есть контакт!» в рамках благотворительного проекта «Шаг навстречу»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2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учной ввод 10"/>
          <p:cNvSpPr>
            <a:spLocks noChangeArrowheads="1"/>
          </p:cNvSpPr>
          <p:nvPr/>
        </p:nvSpPr>
        <p:spPr bwMode="auto">
          <a:xfrm>
            <a:off x="0" y="260350"/>
            <a:ext cx="9144000" cy="839788"/>
          </a:xfrm>
          <a:prstGeom prst="flowChartManualInput">
            <a:avLst/>
          </a:prstGeom>
          <a:solidFill>
            <a:srgbClr val="008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2" name="Блок-схема: ручной ввод 10"/>
          <p:cNvSpPr>
            <a:spLocks noChangeArrowheads="1"/>
          </p:cNvSpPr>
          <p:nvPr/>
        </p:nvSpPr>
        <p:spPr bwMode="auto">
          <a:xfrm flipH="1">
            <a:off x="0" y="6021388"/>
            <a:ext cx="9144000" cy="647700"/>
          </a:xfrm>
          <a:prstGeom prst="flowChartManualInput">
            <a:avLst/>
          </a:prstGeom>
          <a:solidFill>
            <a:srgbClr val="008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9" name="Прямоугольник с одним вырезанным углом 7"/>
          <p:cNvSpPr>
            <a:spLocks noChangeArrowheads="1"/>
          </p:cNvSpPr>
          <p:nvPr/>
        </p:nvSpPr>
        <p:spPr bwMode="auto">
          <a:xfrm>
            <a:off x="0" y="1928802"/>
            <a:ext cx="9144000" cy="3528392"/>
          </a:xfrm>
          <a:custGeom>
            <a:avLst/>
            <a:gdLst>
              <a:gd name="T0" fmla="*/ 8143875 w 8143875"/>
              <a:gd name="T1" fmla="*/ 2928938 h 5857875"/>
              <a:gd name="T2" fmla="*/ 4071938 w 8143875"/>
              <a:gd name="T3" fmla="*/ 5857875 h 5857875"/>
              <a:gd name="T4" fmla="*/ 0 w 8143875"/>
              <a:gd name="T5" fmla="*/ 2928938 h 5857875"/>
              <a:gd name="T6" fmla="*/ 4071938 w 8143875"/>
              <a:gd name="T7" fmla="*/ 0 h 5857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143875"/>
              <a:gd name="T13" fmla="*/ 0 h 5857875"/>
              <a:gd name="T14" fmla="*/ 8143871 w 8143875"/>
              <a:gd name="T15" fmla="*/ 5857875 h 5857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43875" h="5857875">
                <a:moveTo>
                  <a:pt x="0" y="0"/>
                </a:moveTo>
                <a:lnTo>
                  <a:pt x="8143875" y="0"/>
                </a:lnTo>
                <a:lnTo>
                  <a:pt x="8143875" y="5857875"/>
                </a:lnTo>
                <a:lnTo>
                  <a:pt x="0" y="585787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99592" y="764704"/>
            <a:ext cx="604867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13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357166"/>
            <a:ext cx="1143008" cy="111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Группа 29"/>
          <p:cNvGrpSpPr/>
          <p:nvPr/>
        </p:nvGrpSpPr>
        <p:grpSpPr>
          <a:xfrm>
            <a:off x="142908" y="2498596"/>
            <a:ext cx="4429092" cy="714380"/>
            <a:chOff x="2962655" y="71438"/>
            <a:chExt cx="5266944" cy="780568"/>
          </a:xfrm>
        </p:grpSpPr>
        <p:sp>
          <p:nvSpPr>
            <p:cNvPr id="31" name="Прямоугольник с двумя скругленными соседними углами 30"/>
            <p:cNvSpPr/>
            <p:nvPr/>
          </p:nvSpPr>
          <p:spPr>
            <a:xfrm rot="5400000">
              <a:off x="5205843" y="-2171750"/>
              <a:ext cx="780568" cy="5266944"/>
            </a:xfrm>
            <a:prstGeom prst="rect">
              <a:avLst/>
            </a:prstGeom>
            <a:solidFill>
              <a:schemeClr val="bg1">
                <a:alpha val="89804"/>
              </a:schemeClr>
            </a:solidFill>
            <a:ln>
              <a:solidFill>
                <a:srgbClr val="FFCC99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 31"/>
            <p:cNvSpPr/>
            <p:nvPr/>
          </p:nvSpPr>
          <p:spPr>
            <a:xfrm>
              <a:off x="2962655" y="151362"/>
              <a:ext cx="5228839" cy="666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/>
                <a:t>Высококвалифицированные  педагоги, владеющие современными воспитательными технологиями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42908" y="3240286"/>
            <a:ext cx="4429092" cy="1491908"/>
            <a:chOff x="2967799" y="1000134"/>
            <a:chExt cx="5261800" cy="2498053"/>
          </a:xfrm>
        </p:grpSpPr>
        <p:sp>
          <p:nvSpPr>
            <p:cNvPr id="34" name="Прямоугольник с двумя скругленными соседними углами 33"/>
            <p:cNvSpPr/>
            <p:nvPr/>
          </p:nvSpPr>
          <p:spPr>
            <a:xfrm rot="5400000">
              <a:off x="4349672" y="-381739"/>
              <a:ext cx="2498053" cy="52618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rgbClr val="FFCC99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2967799" y="1122079"/>
              <a:ext cx="5139855" cy="2254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/>
                <a:t>Общеобразовательные организации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/>
                <a:t>Учреждения дополнительного образования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 smtClean="0"/>
                <a:t>МБУ </a:t>
              </a:r>
              <a:r>
                <a:rPr lang="ru-RU" sz="1100" kern="1200" dirty="0"/>
                <a:t>«Центр патриотического воспитания имени генерала армии Н.Е.Рогожкина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/>
                <a:t>ФГБОУ ВО Мичуринский ГАУ 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/>
                <a:t>МБУК «Парк культуры и отдыха»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42908" y="4811015"/>
            <a:ext cx="4429092" cy="1138265"/>
            <a:chOff x="2891428" y="3874598"/>
            <a:chExt cx="5261800" cy="785819"/>
          </a:xfrm>
        </p:grpSpPr>
        <p:sp>
          <p:nvSpPr>
            <p:cNvPr id="37" name="Прямоугольник с двумя скругленными соседними углами 36"/>
            <p:cNvSpPr/>
            <p:nvPr/>
          </p:nvSpPr>
          <p:spPr>
            <a:xfrm rot="5400000">
              <a:off x="5129418" y="1636608"/>
              <a:ext cx="785819" cy="52618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rgbClr val="FFCC9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рямоугольник 37"/>
            <p:cNvSpPr/>
            <p:nvPr/>
          </p:nvSpPr>
          <p:spPr>
            <a:xfrm>
              <a:off x="2891428" y="3923915"/>
              <a:ext cx="5193381" cy="690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/>
                <a:t>Опорная  площадки «Подросток и общество»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/>
                <a:t>МБУ «Учебно-методический и информационный центр»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/>
                <a:t>Центр по работе с одаренными детьми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/>
                <a:t>Центр духовно-нравственного воспитания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dirty="0"/>
                <a:t>МБУ ДООЛ «</a:t>
              </a:r>
              <a:r>
                <a:rPr lang="ru-RU" sz="1100" dirty="0" err="1"/>
                <a:t>Круглинские</a:t>
              </a:r>
              <a:r>
                <a:rPr lang="ru-RU" sz="1100" dirty="0"/>
                <a:t> рассветы»</a:t>
              </a:r>
              <a:endParaRPr lang="ru-RU" sz="11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kern="1200" dirty="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kern="1200" dirty="0"/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142909" y="6026418"/>
            <a:ext cx="4429092" cy="642942"/>
          </a:xfrm>
          <a:prstGeom prst="rect">
            <a:avLst/>
          </a:prstGeom>
          <a:solidFill>
            <a:schemeClr val="bg1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Успешный опыт реализации  муниципальных проектов в области развития детских общественных организаций 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212176" y="1610812"/>
            <a:ext cx="4000528" cy="867830"/>
            <a:chOff x="157094" y="5677555"/>
            <a:chExt cx="3034094" cy="800848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228532" y="5806516"/>
              <a:ext cx="2962656" cy="671887"/>
            </a:xfrm>
            <a:prstGeom prst="roundRect">
              <a:avLst/>
            </a:prstGeom>
            <a:solidFill>
              <a:srgbClr val="85C328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157094" y="5677555"/>
              <a:ext cx="2867396" cy="754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Ресурсные возможности</a:t>
              </a:r>
            </a:p>
          </p:txBody>
        </p:sp>
      </p:grpSp>
      <p:sp>
        <p:nvSpPr>
          <p:cNvPr id="47" name="Блок-схема: ручной ввод 46"/>
          <p:cNvSpPr>
            <a:spLocks noChangeArrowheads="1"/>
          </p:cNvSpPr>
          <p:nvPr/>
        </p:nvSpPr>
        <p:spPr bwMode="auto">
          <a:xfrm>
            <a:off x="0" y="188640"/>
            <a:ext cx="3143240" cy="1500174"/>
          </a:xfrm>
          <a:prstGeom prst="flowChartManualInput">
            <a:avLst/>
          </a:prstGeom>
          <a:solidFill>
            <a:srgbClr val="D9D9D9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indent="457200" algn="ctr" eaLnBrk="0" hangingPunct="0">
              <a:defRPr/>
            </a:pPr>
            <a:r>
              <a:rPr lang="ru-RU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ПРОЕКТ</a:t>
            </a:r>
          </a:p>
          <a:p>
            <a:pPr indent="457200" algn="ctr" eaLnBrk="0" hangingPunct="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«Развитие детских общественных организаций </a:t>
            </a:r>
          </a:p>
          <a:p>
            <a:pPr indent="457200" algn="ctr" eaLnBrk="0" hangingPunct="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в городе Мичуринске»  </a:t>
            </a:r>
          </a:p>
          <a:p>
            <a:pPr indent="457200" algn="ctr" eaLnBrk="0" hangingPunct="0">
              <a:defRPr/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Mincho Pr6N L" pitchFamily="18" charset="-128"/>
                <a:cs typeface="Times New Roman" pitchFamily="18" charset="0"/>
              </a:rPr>
              <a:t>PRO</a:t>
            </a:r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Mincho Pr6N L" pitchFamily="18" charset="-128"/>
                <a:cs typeface="Times New Roman" pitchFamily="18" charset="0"/>
              </a:rPr>
              <a:t>движение </a:t>
            </a:r>
            <a:endParaRPr lang="ru-RU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177AF976-3B8F-203C-3367-2E528829421B}"/>
              </a:ext>
            </a:extLst>
          </p:cNvPr>
          <p:cNvGrpSpPr/>
          <p:nvPr/>
        </p:nvGrpSpPr>
        <p:grpSpPr>
          <a:xfrm>
            <a:off x="4678088" y="1610813"/>
            <a:ext cx="4000528" cy="954091"/>
            <a:chOff x="157094" y="5677555"/>
            <a:chExt cx="3034094" cy="880451"/>
          </a:xfrm>
        </p:grpSpPr>
        <p:sp>
          <p:nvSpPr>
            <p:cNvPr id="4" name="Скругленный прямоугольник 40">
              <a:extLst>
                <a:ext uri="{FF2B5EF4-FFF2-40B4-BE49-F238E27FC236}">
                  <a16:creationId xmlns="" xmlns:a16="http://schemas.microsoft.com/office/drawing/2014/main" id="{B212A80E-28E5-FFE4-78E3-C4FF37CAB0D0}"/>
                </a:ext>
              </a:extLst>
            </p:cNvPr>
            <p:cNvSpPr/>
            <p:nvPr/>
          </p:nvSpPr>
          <p:spPr>
            <a:xfrm>
              <a:off x="228532" y="5806516"/>
              <a:ext cx="2962656" cy="671887"/>
            </a:xfrm>
            <a:prstGeom prst="roundRect">
              <a:avLst/>
            </a:prstGeom>
            <a:solidFill>
              <a:srgbClr val="85C328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>
              <a:extLst>
                <a:ext uri="{FF2B5EF4-FFF2-40B4-BE49-F238E27FC236}">
                  <a16:creationId xmlns="" xmlns:a16="http://schemas.microsoft.com/office/drawing/2014/main" id="{37BBD90E-5A21-4514-58B2-A85F8B373FAE}"/>
                </a:ext>
              </a:extLst>
            </p:cNvPr>
            <p:cNvSpPr/>
            <p:nvPr/>
          </p:nvSpPr>
          <p:spPr>
            <a:xfrm>
              <a:off x="157094" y="5677555"/>
              <a:ext cx="2867396" cy="880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Риски проекта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92CAC26A-1878-BAC2-E31F-FE9F6BC58E8F}"/>
              </a:ext>
            </a:extLst>
          </p:cNvPr>
          <p:cNvGrpSpPr/>
          <p:nvPr/>
        </p:nvGrpSpPr>
        <p:grpSpPr>
          <a:xfrm>
            <a:off x="4790477" y="2564904"/>
            <a:ext cx="4174584" cy="928694"/>
            <a:chOff x="1" y="11777"/>
            <a:chExt cx="8429685" cy="1679425"/>
          </a:xfrm>
        </p:grpSpPr>
        <p:sp>
          <p:nvSpPr>
            <p:cNvPr id="7" name="Прямоугольник с двумя скругленными соседними углами 26">
              <a:extLst>
                <a:ext uri="{FF2B5EF4-FFF2-40B4-BE49-F238E27FC236}">
                  <a16:creationId xmlns="" xmlns:a16="http://schemas.microsoft.com/office/drawing/2014/main" id="{25B57044-B717-639D-0314-2B6018CAC10B}"/>
                </a:ext>
              </a:extLst>
            </p:cNvPr>
            <p:cNvSpPr/>
            <p:nvPr/>
          </p:nvSpPr>
          <p:spPr>
            <a:xfrm rot="16200000">
              <a:off x="3375131" y="-3363353"/>
              <a:ext cx="1679425" cy="842968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8A52A901-5605-99A0-B54C-2F356B0FC05F}"/>
                </a:ext>
              </a:extLst>
            </p:cNvPr>
            <p:cNvSpPr/>
            <p:nvPr/>
          </p:nvSpPr>
          <p:spPr>
            <a:xfrm>
              <a:off x="81983" y="93761"/>
              <a:ext cx="8347700" cy="15154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4224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/>
                <a:t>Возможность  межведомственной и межуровневой разобщенности (недостаточное использование сетевого и межведомственного взаимодействия в сфере воспитания, что   обусловлено автономностью и закрытостью образовательных организаций)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933FC371-B914-90ED-6CC6-7C22E0BC1982}"/>
              </a:ext>
            </a:extLst>
          </p:cNvPr>
          <p:cNvGrpSpPr/>
          <p:nvPr/>
        </p:nvGrpSpPr>
        <p:grpSpPr>
          <a:xfrm>
            <a:off x="4790477" y="3636473"/>
            <a:ext cx="4174584" cy="928694"/>
            <a:chOff x="-746225" y="2294238"/>
            <a:chExt cx="8429685" cy="1360799"/>
          </a:xfrm>
        </p:grpSpPr>
        <p:sp>
          <p:nvSpPr>
            <p:cNvPr id="15" name="Прямоугольник с двумя скругленными соседними углами 29">
              <a:extLst>
                <a:ext uri="{FF2B5EF4-FFF2-40B4-BE49-F238E27FC236}">
                  <a16:creationId xmlns="" xmlns:a16="http://schemas.microsoft.com/office/drawing/2014/main" id="{50B3977D-D15E-83FE-652D-259A41F6ED4F}"/>
                </a:ext>
              </a:extLst>
            </p:cNvPr>
            <p:cNvSpPr/>
            <p:nvPr/>
          </p:nvSpPr>
          <p:spPr>
            <a:xfrm rot="16200000">
              <a:off x="2788218" y="-1240205"/>
              <a:ext cx="1360799" cy="842968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B8BC190E-767C-BE91-D28C-95D415CBE5DB}"/>
                </a:ext>
              </a:extLst>
            </p:cNvPr>
            <p:cNvSpPr/>
            <p:nvPr/>
          </p:nvSpPr>
          <p:spPr>
            <a:xfrm>
              <a:off x="-603351" y="2365677"/>
              <a:ext cx="8286808" cy="1227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4224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/>
                <a:t>Старение  педагогических кадров, недостаточный уровень современных технологических компетенций и владения методикой применения современных интерактивных форм воспитательной работы, в т.ч. в области цифровых технологий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B2053AD5-D155-D7B5-F29E-F581502B0F5F}"/>
              </a:ext>
            </a:extLst>
          </p:cNvPr>
          <p:cNvGrpSpPr/>
          <p:nvPr/>
        </p:nvGrpSpPr>
        <p:grpSpPr>
          <a:xfrm>
            <a:off x="4826535" y="4708044"/>
            <a:ext cx="4174557" cy="928693"/>
            <a:chOff x="-71438" y="3394549"/>
            <a:chExt cx="7151545" cy="1387600"/>
          </a:xfrm>
        </p:grpSpPr>
        <p:sp>
          <p:nvSpPr>
            <p:cNvPr id="44" name="Прямоугольник с двумя скругленными соседними углами 32">
              <a:extLst>
                <a:ext uri="{FF2B5EF4-FFF2-40B4-BE49-F238E27FC236}">
                  <a16:creationId xmlns="" xmlns:a16="http://schemas.microsoft.com/office/drawing/2014/main" id="{F517125E-4D2B-B0E0-0340-A0663D2A4775}"/>
                </a:ext>
              </a:extLst>
            </p:cNvPr>
            <p:cNvSpPr/>
            <p:nvPr/>
          </p:nvSpPr>
          <p:spPr>
            <a:xfrm rot="16200000">
              <a:off x="2774816" y="548295"/>
              <a:ext cx="1387600" cy="70801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id="{C2EE3A56-51F1-9C1E-2F6E-8AEE3CE40DAF}"/>
                </a:ext>
              </a:extLst>
            </p:cNvPr>
            <p:cNvSpPr/>
            <p:nvPr/>
          </p:nvSpPr>
          <p:spPr>
            <a:xfrm rot="21600000">
              <a:off x="52105" y="3766870"/>
              <a:ext cx="7028002" cy="963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42240" bIns="127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100" kern="1200" dirty="0"/>
                <a:t>Преобладание  традиционных форм и форматов проведения мероприятий без учета возрастных особенностей детей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9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ручной ввод 10"/>
          <p:cNvSpPr>
            <a:spLocks noChangeArrowheads="1"/>
          </p:cNvSpPr>
          <p:nvPr/>
        </p:nvSpPr>
        <p:spPr bwMode="auto">
          <a:xfrm>
            <a:off x="0" y="260350"/>
            <a:ext cx="9144000" cy="839788"/>
          </a:xfrm>
          <a:prstGeom prst="flowChartManualInput">
            <a:avLst/>
          </a:prstGeom>
          <a:solidFill>
            <a:srgbClr val="008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2" name="Блок-схема: ручной ввод 10"/>
          <p:cNvSpPr>
            <a:spLocks noChangeArrowheads="1"/>
          </p:cNvSpPr>
          <p:nvPr/>
        </p:nvSpPr>
        <p:spPr bwMode="auto">
          <a:xfrm flipH="1">
            <a:off x="0" y="5072074"/>
            <a:ext cx="9144000" cy="1597014"/>
          </a:xfrm>
          <a:prstGeom prst="flowChartManualInput">
            <a:avLst/>
          </a:prstGeom>
          <a:solidFill>
            <a:srgbClr val="008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9" name="Прямоугольник с одним вырезанным углом 7"/>
          <p:cNvSpPr>
            <a:spLocks noChangeArrowheads="1"/>
          </p:cNvSpPr>
          <p:nvPr/>
        </p:nvSpPr>
        <p:spPr bwMode="auto">
          <a:xfrm>
            <a:off x="14966" y="1907211"/>
            <a:ext cx="9144000" cy="3528392"/>
          </a:xfrm>
          <a:custGeom>
            <a:avLst/>
            <a:gdLst>
              <a:gd name="T0" fmla="*/ 8143875 w 8143875"/>
              <a:gd name="T1" fmla="*/ 2928938 h 5857875"/>
              <a:gd name="T2" fmla="*/ 4071938 w 8143875"/>
              <a:gd name="T3" fmla="*/ 5857875 h 5857875"/>
              <a:gd name="T4" fmla="*/ 0 w 8143875"/>
              <a:gd name="T5" fmla="*/ 2928938 h 5857875"/>
              <a:gd name="T6" fmla="*/ 4071938 w 8143875"/>
              <a:gd name="T7" fmla="*/ 0 h 58578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143875"/>
              <a:gd name="T13" fmla="*/ 0 h 5857875"/>
              <a:gd name="T14" fmla="*/ 8143871 w 8143875"/>
              <a:gd name="T15" fmla="*/ 5857875 h 58578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43875" h="5857875">
                <a:moveTo>
                  <a:pt x="0" y="0"/>
                </a:moveTo>
                <a:lnTo>
                  <a:pt x="8143875" y="0"/>
                </a:lnTo>
                <a:lnTo>
                  <a:pt x="8143875" y="5857875"/>
                </a:lnTo>
                <a:lnTo>
                  <a:pt x="0" y="5857875"/>
                </a:lnTo>
                <a:close/>
              </a:path>
            </a:pathLst>
          </a:custGeom>
          <a:solidFill>
            <a:schemeClr val="bg1">
              <a:alpha val="67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-142908" y="4071942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32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99592" y="764704"/>
            <a:ext cx="604867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21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6234" y="581004"/>
            <a:ext cx="1143008" cy="111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250950" y="2132856"/>
            <a:ext cx="5283504" cy="1051335"/>
            <a:chOff x="0" y="15395"/>
            <a:chExt cx="7334280" cy="1643855"/>
          </a:xfrm>
        </p:grpSpPr>
        <p:sp>
          <p:nvSpPr>
            <p:cNvPr id="23" name="Выноска со стрелкой вверх 22"/>
            <p:cNvSpPr/>
            <p:nvPr/>
          </p:nvSpPr>
          <p:spPr>
            <a:xfrm rot="10800000">
              <a:off x="0" y="15395"/>
              <a:ext cx="7334280" cy="1643855"/>
            </a:xfrm>
            <a:prstGeom prst="upArrowCallout">
              <a:avLst/>
            </a:prstGeom>
            <a:solidFill>
              <a:srgbClr val="85C3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50000"/>
                <a:hueOff val="133778"/>
                <a:satOff val="-2135"/>
                <a:lumOff val="205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Выноска со стрелкой вверх 4"/>
            <p:cNvSpPr/>
            <p:nvPr/>
          </p:nvSpPr>
          <p:spPr>
            <a:xfrm rot="21600000">
              <a:off x="0" y="15395"/>
              <a:ext cx="7334280" cy="1068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kern="1200" dirty="0">
                  <a:solidFill>
                    <a:schemeClr val="tx1"/>
                  </a:solidFill>
                </a:rPr>
                <a:t>Наличие  диалоговой площадки для взаимодействия  взрослых и детей 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79512" y="5877272"/>
            <a:ext cx="5318021" cy="725312"/>
            <a:chOff x="0" y="3944483"/>
            <a:chExt cx="7334280" cy="109301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0" y="3944483"/>
              <a:ext cx="7334280" cy="1093014"/>
            </a:xfrm>
            <a:prstGeom prst="rect">
              <a:avLst/>
            </a:prstGeom>
            <a:solidFill>
              <a:srgbClr val="85C3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рямоугольник 32"/>
            <p:cNvSpPr/>
            <p:nvPr/>
          </p:nvSpPr>
          <p:spPr>
            <a:xfrm>
              <a:off x="0" y="3944483"/>
              <a:ext cx="7334280" cy="1093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chemeClr val="tx1"/>
                  </a:solidFill>
                </a:rPr>
                <a:t>Выстраивание личностной и профессиональной траектории молодого человека, ориентированного на социально активную деятельность в обществе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786182" y="780090"/>
            <a:ext cx="3748474" cy="879097"/>
            <a:chOff x="157094" y="5502693"/>
            <a:chExt cx="3034094" cy="988863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28532" y="5502693"/>
              <a:ext cx="2962656" cy="975710"/>
            </a:xfrm>
            <a:prstGeom prst="roundRect">
              <a:avLst/>
            </a:prstGeom>
            <a:solidFill>
              <a:srgbClr val="85C328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shade val="80000"/>
                <a:hueOff val="-381692"/>
                <a:satOff val="17009"/>
                <a:lumOff val="237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57094" y="5611105"/>
              <a:ext cx="2867396" cy="880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/>
                <a:t>Ожидаемые результаты</a:t>
              </a:r>
            </a:p>
          </p:txBody>
        </p:sp>
      </p:grpSp>
      <p:sp>
        <p:nvSpPr>
          <p:cNvPr id="40" name="Блок-схема: ручной ввод 39"/>
          <p:cNvSpPr>
            <a:spLocks noChangeArrowheads="1"/>
          </p:cNvSpPr>
          <p:nvPr/>
        </p:nvSpPr>
        <p:spPr bwMode="auto">
          <a:xfrm>
            <a:off x="0" y="428604"/>
            <a:ext cx="3143240" cy="1500174"/>
          </a:xfrm>
          <a:prstGeom prst="flowChartManualInput">
            <a:avLst/>
          </a:prstGeom>
          <a:solidFill>
            <a:srgbClr val="D9D9D9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indent="457200" algn="ctr" eaLnBrk="0" hangingPunct="0">
              <a:defRPr/>
            </a:pPr>
            <a:r>
              <a:rPr lang="ru-RU" sz="1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ПРОЕКТ</a:t>
            </a:r>
          </a:p>
          <a:p>
            <a:pPr indent="457200" algn="ctr" eaLnBrk="0" hangingPunct="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«Развитие детских общественных организаций </a:t>
            </a:r>
          </a:p>
          <a:p>
            <a:pPr indent="457200" algn="ctr" eaLnBrk="0" hangingPunct="0"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Kozuka Mincho Pr6N L" pitchFamily="18" charset="-128"/>
                <a:cs typeface="Times New Roman" pitchFamily="18" charset="0"/>
              </a:rPr>
              <a:t>в городе Мичуринске»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Kozuka Mincho Pr6N L" pitchFamily="18" charset="-128"/>
                <a:cs typeface="Times New Roman" pitchFamily="18" charset="0"/>
              </a:rPr>
              <a:t>  </a:t>
            </a:r>
          </a:p>
          <a:p>
            <a:pPr indent="457200" algn="ctr" eaLnBrk="0" hangingPunct="0">
              <a:defRPr/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Mincho Pr6N L" pitchFamily="18" charset="-128"/>
                <a:cs typeface="Times New Roman" pitchFamily="18" charset="0"/>
              </a:rPr>
              <a:t>PRO</a:t>
            </a:r>
            <a:r>
              <a:rPr lang="ru-RU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Kozuka Mincho Pr6N L" pitchFamily="18" charset="-128"/>
                <a:cs typeface="Times New Roman" pitchFamily="18" charset="0"/>
              </a:rPr>
              <a:t>движение </a:t>
            </a:r>
            <a:endParaRPr lang="ru-RU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diqKUukZuPg.jpg">
            <a:extLst>
              <a:ext uri="{FF2B5EF4-FFF2-40B4-BE49-F238E27FC236}">
                <a16:creationId xmlns="" xmlns:a16="http://schemas.microsoft.com/office/drawing/2014/main" id="{65F8E3F3-FAC6-C7B5-0978-32A98C6887C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9832" y="2000798"/>
            <a:ext cx="2143140" cy="142820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5" name="Рисунок 4" descr="шаг навстречу.jpg">
            <a:extLst>
              <a:ext uri="{FF2B5EF4-FFF2-40B4-BE49-F238E27FC236}">
                <a16:creationId xmlns="" xmlns:a16="http://schemas.microsoft.com/office/drawing/2014/main" id="{C5A747D6-A1D3-B1EE-E75F-25C0C6AE8B6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5731" y="3442110"/>
            <a:ext cx="2190765" cy="164307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Рисунок 6" descr="IMG_2506.JPG">
            <a:extLst>
              <a:ext uri="{FF2B5EF4-FFF2-40B4-BE49-F238E27FC236}">
                <a16:creationId xmlns="" xmlns:a16="http://schemas.microsoft.com/office/drawing/2014/main" id="{DDBB4A03-BF55-57AD-C028-D353C7E2F36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24219" r="34114" b="17968"/>
          <a:stretch>
            <a:fillRect/>
          </a:stretch>
        </p:blipFill>
        <p:spPr>
          <a:xfrm>
            <a:off x="5859685" y="2517155"/>
            <a:ext cx="1088579" cy="142876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Рисунок 7" descr="большая перемена полуфинал.jpg">
            <a:extLst>
              <a:ext uri="{FF2B5EF4-FFF2-40B4-BE49-F238E27FC236}">
                <a16:creationId xmlns="" xmlns:a16="http://schemas.microsoft.com/office/drawing/2014/main" id="{F0AA4DF4-7FAF-052E-A938-E58CDEE13E6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t="14583" r="24999" b="8333"/>
          <a:stretch>
            <a:fillRect/>
          </a:stretch>
        </p:blipFill>
        <p:spPr>
          <a:xfrm>
            <a:off x="6873039" y="5137304"/>
            <a:ext cx="2131555" cy="164307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Рисунок 5" descr="jIb6KDWRmT0.jpg">
            <a:extLst>
              <a:ext uri="{FF2B5EF4-FFF2-40B4-BE49-F238E27FC236}">
                <a16:creationId xmlns="" xmlns:a16="http://schemas.microsoft.com/office/drawing/2014/main" id="{FCBB4CAE-6164-E1CA-0B9E-82520162A03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21093" t="-191" r="31251" b="6330"/>
          <a:stretch>
            <a:fillRect/>
          </a:stretch>
        </p:blipFill>
        <p:spPr>
          <a:xfrm>
            <a:off x="5643570" y="4000504"/>
            <a:ext cx="1088579" cy="142876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2E078B69-3D38-C93D-A94C-3347C0D54D81}"/>
              </a:ext>
            </a:extLst>
          </p:cNvPr>
          <p:cNvGrpSpPr/>
          <p:nvPr/>
        </p:nvGrpSpPr>
        <p:grpSpPr>
          <a:xfrm>
            <a:off x="214029" y="3123153"/>
            <a:ext cx="5283504" cy="1169943"/>
            <a:chOff x="0" y="181837"/>
            <a:chExt cx="7334280" cy="1643855"/>
          </a:xfrm>
        </p:grpSpPr>
        <p:sp>
          <p:nvSpPr>
            <p:cNvPr id="16" name="Выноска со стрелкой вверх 22">
              <a:extLst>
                <a:ext uri="{FF2B5EF4-FFF2-40B4-BE49-F238E27FC236}">
                  <a16:creationId xmlns="" xmlns:a16="http://schemas.microsoft.com/office/drawing/2014/main" id="{4077B9CC-D8C0-0510-22AE-FECD5B2E3D0A}"/>
                </a:ext>
              </a:extLst>
            </p:cNvPr>
            <p:cNvSpPr/>
            <p:nvPr/>
          </p:nvSpPr>
          <p:spPr>
            <a:xfrm rot="10800000">
              <a:off x="0" y="181837"/>
              <a:ext cx="7334280" cy="1643855"/>
            </a:xfrm>
            <a:prstGeom prst="upArrowCallout">
              <a:avLst>
                <a:gd name="adj1" fmla="val 22859"/>
                <a:gd name="adj2" fmla="val 25000"/>
                <a:gd name="adj3" fmla="val 25000"/>
                <a:gd name="adj4" fmla="val 64977"/>
              </a:avLst>
            </a:prstGeom>
            <a:solidFill>
              <a:srgbClr val="85C3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50000"/>
                <a:hueOff val="133778"/>
                <a:satOff val="-2135"/>
                <a:lumOff val="205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Выноска со стрелкой вверх 4">
              <a:extLst>
                <a:ext uri="{FF2B5EF4-FFF2-40B4-BE49-F238E27FC236}">
                  <a16:creationId xmlns="" xmlns:a16="http://schemas.microsoft.com/office/drawing/2014/main" id="{8CD58B54-9B44-B057-796C-738C1436721B}"/>
                </a:ext>
              </a:extLst>
            </p:cNvPr>
            <p:cNvSpPr/>
            <p:nvPr/>
          </p:nvSpPr>
          <p:spPr>
            <a:xfrm>
              <a:off x="0" y="251681"/>
              <a:ext cx="7334280" cy="10681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b="1" kern="1200" dirty="0">
                  <a:solidFill>
                    <a:schemeClr val="tx1"/>
                  </a:solidFill>
                </a:rPr>
                <a:t>Получение опыта у обучающихся по реализации разнообразных общественных и социальных практик на основе добровольчества и партнерства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81867" y="4145546"/>
            <a:ext cx="5385635" cy="805243"/>
            <a:chOff x="-169872" y="1536498"/>
            <a:chExt cx="7427528" cy="1164417"/>
          </a:xfrm>
        </p:grpSpPr>
        <p:sp>
          <p:nvSpPr>
            <p:cNvPr id="26" name="Выноска со стрелкой вверх 25"/>
            <p:cNvSpPr/>
            <p:nvPr/>
          </p:nvSpPr>
          <p:spPr>
            <a:xfrm rot="10800000">
              <a:off x="-169872" y="1536498"/>
              <a:ext cx="7334280" cy="1164417"/>
            </a:xfrm>
            <a:prstGeom prst="upArrowCallout">
              <a:avLst>
                <a:gd name="adj1" fmla="val 34333"/>
                <a:gd name="adj2" fmla="val 51444"/>
                <a:gd name="adj3" fmla="val 25000"/>
                <a:gd name="adj4" fmla="val 64977"/>
              </a:avLst>
            </a:prstGeom>
            <a:solidFill>
              <a:srgbClr val="85C3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50000"/>
                <a:hueOff val="267555"/>
                <a:satOff val="-4269"/>
                <a:lumOff val="411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Выноска со стрелкой вверх 4"/>
            <p:cNvSpPr/>
            <p:nvPr/>
          </p:nvSpPr>
          <p:spPr>
            <a:xfrm>
              <a:off x="-76624" y="1599586"/>
              <a:ext cx="7334280" cy="7566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</a:rPr>
                <a:t>Качественное обновление системы воспитания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79512" y="4869161"/>
            <a:ext cx="5421619" cy="1080119"/>
            <a:chOff x="-71438" y="2633628"/>
            <a:chExt cx="7477156" cy="1304064"/>
          </a:xfrm>
        </p:grpSpPr>
        <p:sp>
          <p:nvSpPr>
            <p:cNvPr id="29" name="Выноска со стрелкой вверх 28"/>
            <p:cNvSpPr/>
            <p:nvPr/>
          </p:nvSpPr>
          <p:spPr>
            <a:xfrm rot="10800000">
              <a:off x="-71438" y="2704351"/>
              <a:ext cx="7334280" cy="1233341"/>
            </a:xfrm>
            <a:prstGeom prst="upArrowCallout">
              <a:avLst/>
            </a:prstGeom>
            <a:solidFill>
              <a:srgbClr val="85C3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50000"/>
                <a:hueOff val="133778"/>
                <a:satOff val="-2135"/>
                <a:lumOff val="205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Выноска со стрелкой вверх 4"/>
            <p:cNvSpPr/>
            <p:nvPr/>
          </p:nvSpPr>
          <p:spPr>
            <a:xfrm>
              <a:off x="71438" y="2633628"/>
              <a:ext cx="7334280" cy="801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chemeClr val="tx1"/>
                  </a:solidFill>
                </a:rPr>
                <a:t>Создание условий непрерывного повышения социальной и коммуникативной компетентности педагогов, родителей, обучающихся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0" grpId="0"/>
      <p:bldP spid="4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762</Words>
  <Application>Microsoft Office PowerPoint</Application>
  <PresentationFormat>Экран (4:3)</PresentationFormat>
  <Paragraphs>131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Язык, речь, речевое общение.  Национальный язык  и литературный язык</dc:title>
  <dc:creator>user</dc:creator>
  <cp:lastModifiedBy>User</cp:lastModifiedBy>
  <cp:revision>892</cp:revision>
  <dcterms:created xsi:type="dcterms:W3CDTF">2013-01-16T11:42:00Z</dcterms:created>
  <dcterms:modified xsi:type="dcterms:W3CDTF">2022-08-23T06:53:11Z</dcterms:modified>
</cp:coreProperties>
</file>